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8" r:id="rId5"/>
    <p:sldMasterId id="2147483950" r:id="rId6"/>
  </p:sldMasterIdLst>
  <p:notesMasterIdLst>
    <p:notesMasterId r:id="rId23"/>
  </p:notesMasterIdLst>
  <p:sldIdLst>
    <p:sldId id="259" r:id="rId7"/>
    <p:sldId id="896" r:id="rId8"/>
    <p:sldId id="9779" r:id="rId9"/>
    <p:sldId id="599" r:id="rId10"/>
    <p:sldId id="904" r:id="rId11"/>
    <p:sldId id="9782" r:id="rId12"/>
    <p:sldId id="9780" r:id="rId13"/>
    <p:sldId id="589" r:id="rId14"/>
    <p:sldId id="902" r:id="rId15"/>
    <p:sldId id="9781" r:id="rId16"/>
    <p:sldId id="672" r:id="rId17"/>
    <p:sldId id="9774" r:id="rId18"/>
    <p:sldId id="600" r:id="rId19"/>
    <p:sldId id="901" r:id="rId20"/>
    <p:sldId id="9783" r:id="rId21"/>
    <p:sldId id="900" r:id="rId2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5DB12-E477-4387-A32B-DECE74A1E8EC}" v="19" dt="2021-03-29T19:15:45.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57786" autoAdjust="0"/>
  </p:normalViewPr>
  <p:slideViewPr>
    <p:cSldViewPr snapToGrid="0">
      <p:cViewPr varScale="1">
        <p:scale>
          <a:sx n="28" d="100"/>
          <a:sy n="28" d="100"/>
        </p:scale>
        <p:origin x="1502" y="17"/>
      </p:cViewPr>
      <p:guideLst/>
    </p:cSldViewPr>
  </p:slideViewPr>
  <p:notesTextViewPr>
    <p:cViewPr>
      <p:scale>
        <a:sx n="1" d="1"/>
        <a:sy n="1" d="1"/>
      </p:scale>
      <p:origin x="0" y="0"/>
    </p:cViewPr>
  </p:notesTextViewPr>
  <p:sorterViewPr>
    <p:cViewPr varScale="1">
      <p:scale>
        <a:sx n="1" d="1"/>
        <a:sy n="1" d="1"/>
      </p:scale>
      <p:origin x="0" y="-9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lan, Louisa" userId="7b54d947-639b-4cde-a966-c4aedc3c193e" providerId="ADAL" clId="{5975DB12-E477-4387-A32B-DECE74A1E8EC}"/>
    <pc:docChg chg="custSel modSld">
      <pc:chgData name="Nolan, Louisa" userId="7b54d947-639b-4cde-a966-c4aedc3c193e" providerId="ADAL" clId="{5975DB12-E477-4387-A32B-DECE74A1E8EC}" dt="2021-03-29T19:19:28.480" v="22" actId="20577"/>
      <pc:docMkLst>
        <pc:docMk/>
      </pc:docMkLst>
      <pc:sldChg chg="modSp">
        <pc:chgData name="Nolan, Louisa" userId="7b54d947-639b-4cde-a966-c4aedc3c193e" providerId="ADAL" clId="{5975DB12-E477-4387-A32B-DECE74A1E8EC}" dt="2021-03-29T19:19:28.480" v="22" actId="20577"/>
        <pc:sldMkLst>
          <pc:docMk/>
          <pc:sldMk cId="961846986" sldId="9783"/>
        </pc:sldMkLst>
        <pc:spChg chg="mod">
          <ac:chgData name="Nolan, Louisa" userId="7b54d947-639b-4cde-a966-c4aedc3c193e" providerId="ADAL" clId="{5975DB12-E477-4387-A32B-DECE74A1E8EC}" dt="2021-03-29T19:19:28.480" v="22" actId="20577"/>
          <ac:spMkLst>
            <pc:docMk/>
            <pc:sldMk cId="961846986" sldId="9783"/>
            <ac:spMk id="10" creationId="{00000000-0000-0000-0000-000000000000}"/>
          </ac:spMkLst>
        </pc:spChg>
      </pc:sldChg>
    </pc:docChg>
  </pc:docChgLst>
  <pc:docChgLst>
    <pc:chgData name="Nolan, Louisa" userId="7b54d947-639b-4cde-a966-c4aedc3c193e" providerId="ADAL" clId="{51712A12-5B93-40A6-9000-C0ACF9B5EDA5}"/>
    <pc:docChg chg="custSel addSld delSld modSld sldOrd">
      <pc:chgData name="Nolan, Louisa" userId="7b54d947-639b-4cde-a966-c4aedc3c193e" providerId="ADAL" clId="{51712A12-5B93-40A6-9000-C0ACF9B5EDA5}" dt="2021-03-29T19:15:45.623" v="114"/>
      <pc:docMkLst>
        <pc:docMk/>
      </pc:docMkLst>
      <pc:sldChg chg="del">
        <pc:chgData name="Nolan, Louisa" userId="7b54d947-639b-4cde-a966-c4aedc3c193e" providerId="ADAL" clId="{51712A12-5B93-40A6-9000-C0ACF9B5EDA5}" dt="2021-03-29T19:15:00.243" v="108" actId="2696"/>
        <pc:sldMkLst>
          <pc:docMk/>
          <pc:sldMk cId="925106698" sldId="257"/>
        </pc:sldMkLst>
      </pc:sldChg>
      <pc:sldChg chg="del ord">
        <pc:chgData name="Nolan, Louisa" userId="7b54d947-639b-4cde-a966-c4aedc3c193e" providerId="ADAL" clId="{51712A12-5B93-40A6-9000-C0ACF9B5EDA5}" dt="2021-03-29T19:15:05.560" v="109" actId="2696"/>
        <pc:sldMkLst>
          <pc:docMk/>
          <pc:sldMk cId="2890444104" sldId="258"/>
        </pc:sldMkLst>
      </pc:sldChg>
      <pc:sldChg chg="addSp modSp">
        <pc:chgData name="Nolan, Louisa" userId="7b54d947-639b-4cde-a966-c4aedc3c193e" providerId="ADAL" clId="{51712A12-5B93-40A6-9000-C0ACF9B5EDA5}" dt="2021-03-29T19:13:07.766" v="100" actId="1076"/>
        <pc:sldMkLst>
          <pc:docMk/>
          <pc:sldMk cId="1617384328" sldId="259"/>
        </pc:sldMkLst>
        <pc:spChg chg="mod">
          <ac:chgData name="Nolan, Louisa" userId="7b54d947-639b-4cde-a966-c4aedc3c193e" providerId="ADAL" clId="{51712A12-5B93-40A6-9000-C0ACF9B5EDA5}" dt="2021-03-29T19:04:11.603" v="13" actId="20577"/>
          <ac:spMkLst>
            <pc:docMk/>
            <pc:sldMk cId="1617384328" sldId="259"/>
            <ac:spMk id="2" creationId="{A4018330-BB61-43D5-98CC-63BBA64F4685}"/>
          </ac:spMkLst>
        </pc:spChg>
        <pc:spChg chg="mod">
          <ac:chgData name="Nolan, Louisa" userId="7b54d947-639b-4cde-a966-c4aedc3c193e" providerId="ADAL" clId="{51712A12-5B93-40A6-9000-C0ACF9B5EDA5}" dt="2021-03-29T19:04:19.411" v="14" actId="1076"/>
          <ac:spMkLst>
            <pc:docMk/>
            <pc:sldMk cId="1617384328" sldId="259"/>
            <ac:spMk id="5" creationId="{00000000-0000-0000-0000-000000000000}"/>
          </ac:spMkLst>
        </pc:spChg>
        <pc:picChg chg="add mod">
          <ac:chgData name="Nolan, Louisa" userId="7b54d947-639b-4cde-a966-c4aedc3c193e" providerId="ADAL" clId="{51712A12-5B93-40A6-9000-C0ACF9B5EDA5}" dt="2021-03-29T19:05:42.990" v="31" actId="1036"/>
          <ac:picMkLst>
            <pc:docMk/>
            <pc:sldMk cId="1617384328" sldId="259"/>
            <ac:picMk id="3" creationId="{61B15CC1-1B1C-4BBB-935F-B0C909CAB6ED}"/>
          </ac:picMkLst>
        </pc:picChg>
        <pc:picChg chg="add mod">
          <ac:chgData name="Nolan, Louisa" userId="7b54d947-639b-4cde-a966-c4aedc3c193e" providerId="ADAL" clId="{51712A12-5B93-40A6-9000-C0ACF9B5EDA5}" dt="2021-03-29T19:13:02.618" v="99" actId="1037"/>
          <ac:picMkLst>
            <pc:docMk/>
            <pc:sldMk cId="1617384328" sldId="259"/>
            <ac:picMk id="4" creationId="{1A9D370C-19D6-4D78-8D11-0C6E06714BBD}"/>
          </ac:picMkLst>
        </pc:picChg>
        <pc:picChg chg="add mod">
          <ac:chgData name="Nolan, Louisa" userId="7b54d947-639b-4cde-a966-c4aedc3c193e" providerId="ADAL" clId="{51712A12-5B93-40A6-9000-C0ACF9B5EDA5}" dt="2021-03-29T19:13:07.766" v="100" actId="1076"/>
          <ac:picMkLst>
            <pc:docMk/>
            <pc:sldMk cId="1617384328" sldId="259"/>
            <ac:picMk id="6" creationId="{E1971A50-0204-40A3-9CB2-0C0466A2F73B}"/>
          </ac:picMkLst>
        </pc:picChg>
      </pc:sldChg>
      <pc:sldChg chg="modSp add del">
        <pc:chgData name="Nolan, Louisa" userId="7b54d947-639b-4cde-a966-c4aedc3c193e" providerId="ADAL" clId="{51712A12-5B93-40A6-9000-C0ACF9B5EDA5}" dt="2021-03-29T19:09:10.330" v="73" actId="2696"/>
        <pc:sldMkLst>
          <pc:docMk/>
          <pc:sldMk cId="1596685267" sldId="285"/>
        </pc:sldMkLst>
        <pc:spChg chg="mod">
          <ac:chgData name="Nolan, Louisa" userId="7b54d947-639b-4cde-a966-c4aedc3c193e" providerId="ADAL" clId="{51712A12-5B93-40A6-9000-C0ACF9B5EDA5}" dt="2021-03-29T19:08:49.322" v="72" actId="20577"/>
          <ac:spMkLst>
            <pc:docMk/>
            <pc:sldMk cId="1596685267" sldId="285"/>
            <ac:spMk id="10" creationId="{00000000-0000-0000-0000-000000000000}"/>
          </ac:spMkLst>
        </pc:spChg>
        <pc:spChg chg="mod">
          <ac:chgData name="Nolan, Louisa" userId="7b54d947-639b-4cde-a966-c4aedc3c193e" providerId="ADAL" clId="{51712A12-5B93-40A6-9000-C0ACF9B5EDA5}" dt="2021-03-29T19:08:26.355" v="38" actId="1076"/>
          <ac:spMkLst>
            <pc:docMk/>
            <pc:sldMk cId="1596685267" sldId="285"/>
            <ac:spMk id="15" creationId="{00000000-0000-0000-0000-000000000000}"/>
          </ac:spMkLst>
        </pc:spChg>
      </pc:sldChg>
      <pc:sldChg chg="ord">
        <pc:chgData name="Nolan, Louisa" userId="7b54d947-639b-4cde-a966-c4aedc3c193e" providerId="ADAL" clId="{51712A12-5B93-40A6-9000-C0ACF9B5EDA5}" dt="2021-03-29T19:15:45.623" v="114"/>
        <pc:sldMkLst>
          <pc:docMk/>
          <pc:sldMk cId="1892206183" sldId="589"/>
        </pc:sldMkLst>
      </pc:sldChg>
      <pc:sldChg chg="modNotesTx">
        <pc:chgData name="Nolan, Louisa" userId="7b54d947-639b-4cde-a966-c4aedc3c193e" providerId="ADAL" clId="{51712A12-5B93-40A6-9000-C0ACF9B5EDA5}" dt="2021-03-29T19:13:29.885" v="104" actId="20577"/>
        <pc:sldMkLst>
          <pc:docMk/>
          <pc:sldMk cId="47800369" sldId="599"/>
        </pc:sldMkLst>
      </pc:sldChg>
      <pc:sldChg chg="modNotesTx">
        <pc:chgData name="Nolan, Louisa" userId="7b54d947-639b-4cde-a966-c4aedc3c193e" providerId="ADAL" clId="{51712A12-5B93-40A6-9000-C0ACF9B5EDA5}" dt="2021-03-29T19:14:38.546" v="106" actId="20577"/>
        <pc:sldMkLst>
          <pc:docMk/>
          <pc:sldMk cId="2559180808" sldId="9774"/>
        </pc:sldMkLst>
      </pc:sldChg>
      <pc:sldChg chg="delSp">
        <pc:chgData name="Nolan, Louisa" userId="7b54d947-639b-4cde-a966-c4aedc3c193e" providerId="ADAL" clId="{51712A12-5B93-40A6-9000-C0ACF9B5EDA5}" dt="2021-03-29T19:04:26.756" v="15" actId="478"/>
        <pc:sldMkLst>
          <pc:docMk/>
          <pc:sldMk cId="3258067379" sldId="9780"/>
        </pc:sldMkLst>
        <pc:picChg chg="del">
          <ac:chgData name="Nolan, Louisa" userId="7b54d947-639b-4cde-a966-c4aedc3c193e" providerId="ADAL" clId="{51712A12-5B93-40A6-9000-C0ACF9B5EDA5}" dt="2021-03-29T19:04:26.756" v="15" actId="478"/>
          <ac:picMkLst>
            <pc:docMk/>
            <pc:sldMk cId="3258067379" sldId="9780"/>
            <ac:picMk id="2050" creationId="{4E34B90B-F7DA-4368-8FA7-C33AB503BD3C}"/>
          </ac:picMkLst>
        </pc:picChg>
      </pc:sldChg>
      <pc:sldChg chg="delSp">
        <pc:chgData name="Nolan, Louisa" userId="7b54d947-639b-4cde-a966-c4aedc3c193e" providerId="ADAL" clId="{51712A12-5B93-40A6-9000-C0ACF9B5EDA5}" dt="2021-03-29T19:04:32.230" v="16" actId="478"/>
        <pc:sldMkLst>
          <pc:docMk/>
          <pc:sldMk cId="3474084692" sldId="9781"/>
        </pc:sldMkLst>
        <pc:picChg chg="del">
          <ac:chgData name="Nolan, Louisa" userId="7b54d947-639b-4cde-a966-c4aedc3c193e" providerId="ADAL" clId="{51712A12-5B93-40A6-9000-C0ACF9B5EDA5}" dt="2021-03-29T19:04:32.230" v="16" actId="478"/>
          <ac:picMkLst>
            <pc:docMk/>
            <pc:sldMk cId="3474084692" sldId="9781"/>
            <ac:picMk id="2050" creationId="{4E34B90B-F7DA-4368-8FA7-C33AB503BD3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FF7FC-DC1A-4396-918D-2100DF8D1F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FE4FF0-99D5-4666-888D-EB3E4D484941}">
      <dgm:prSet/>
      <dgm:spPr/>
      <dgm:t>
        <a:bodyPr/>
        <a:lstStyle/>
        <a:p>
          <a:pPr>
            <a:lnSpc>
              <a:spcPct val="100000"/>
            </a:lnSpc>
            <a:defRPr b="1"/>
          </a:pPr>
          <a:r>
            <a:rPr lang="en-US">
              <a:solidFill>
                <a:schemeClr val="bg1"/>
              </a:solidFill>
            </a:rPr>
            <a:t>Data</a:t>
          </a:r>
        </a:p>
      </dgm:t>
    </dgm:pt>
    <dgm:pt modelId="{CB433C5C-4CF2-401E-8ED0-D923E44E2B10}" type="parTrans" cxnId="{8EA1BBCB-A938-4FFB-B955-9FB087239A9B}">
      <dgm:prSet/>
      <dgm:spPr/>
      <dgm:t>
        <a:bodyPr/>
        <a:lstStyle/>
        <a:p>
          <a:endParaRPr lang="en-US">
            <a:solidFill>
              <a:schemeClr val="bg1"/>
            </a:solidFill>
          </a:endParaRPr>
        </a:p>
      </dgm:t>
    </dgm:pt>
    <dgm:pt modelId="{7FF4AC8D-A459-4EEA-AF74-22E02EE99104}" type="sibTrans" cxnId="{8EA1BBCB-A938-4FFB-B955-9FB087239A9B}">
      <dgm:prSet/>
      <dgm:spPr/>
      <dgm:t>
        <a:bodyPr/>
        <a:lstStyle/>
        <a:p>
          <a:endParaRPr lang="en-US">
            <a:solidFill>
              <a:schemeClr val="bg1"/>
            </a:solidFill>
          </a:endParaRPr>
        </a:p>
      </dgm:t>
    </dgm:pt>
    <dgm:pt modelId="{6E0C8470-F30E-4363-85FD-BCBF01828508}">
      <dgm:prSet/>
      <dgm:spPr/>
      <dgm:t>
        <a:bodyPr/>
        <a:lstStyle/>
        <a:p>
          <a:pPr>
            <a:lnSpc>
              <a:spcPct val="100000"/>
            </a:lnSpc>
          </a:pPr>
          <a:r>
            <a:rPr lang="en-US" dirty="0">
              <a:solidFill>
                <a:schemeClr val="bg1"/>
              </a:solidFill>
            </a:rPr>
            <a:t>What new data sources were required?</a:t>
          </a:r>
        </a:p>
      </dgm:t>
    </dgm:pt>
    <dgm:pt modelId="{B816EC8A-B123-4910-8161-D9FC1FADB3DF}" type="parTrans" cxnId="{D6154463-AE7C-46E3-A5A7-B65E956511E8}">
      <dgm:prSet/>
      <dgm:spPr/>
      <dgm:t>
        <a:bodyPr/>
        <a:lstStyle/>
        <a:p>
          <a:endParaRPr lang="en-US">
            <a:solidFill>
              <a:schemeClr val="bg1"/>
            </a:solidFill>
          </a:endParaRPr>
        </a:p>
      </dgm:t>
    </dgm:pt>
    <dgm:pt modelId="{BFAD8677-3E66-48A9-8267-266496B4F6D5}" type="sibTrans" cxnId="{D6154463-AE7C-46E3-A5A7-B65E956511E8}">
      <dgm:prSet/>
      <dgm:spPr/>
      <dgm:t>
        <a:bodyPr/>
        <a:lstStyle/>
        <a:p>
          <a:endParaRPr lang="en-US">
            <a:solidFill>
              <a:schemeClr val="bg1"/>
            </a:solidFill>
          </a:endParaRPr>
        </a:p>
      </dgm:t>
    </dgm:pt>
    <dgm:pt modelId="{3EB820E6-C762-4095-98DC-C28D2EB02C30}">
      <dgm:prSet/>
      <dgm:spPr/>
      <dgm:t>
        <a:bodyPr/>
        <a:lstStyle/>
        <a:p>
          <a:pPr>
            <a:lnSpc>
              <a:spcPct val="100000"/>
            </a:lnSpc>
            <a:defRPr b="1"/>
          </a:pPr>
          <a:r>
            <a:rPr lang="en-US" dirty="0">
              <a:solidFill>
                <a:schemeClr val="bg1"/>
              </a:solidFill>
            </a:rPr>
            <a:t>Collaboration</a:t>
          </a:r>
        </a:p>
      </dgm:t>
    </dgm:pt>
    <dgm:pt modelId="{6A81D3BD-11DD-4C41-87F2-CC39A58971D1}" type="parTrans" cxnId="{1E9BA4A6-62B6-40A0-8DD0-EE723A546847}">
      <dgm:prSet/>
      <dgm:spPr/>
      <dgm:t>
        <a:bodyPr/>
        <a:lstStyle/>
        <a:p>
          <a:endParaRPr lang="en-US">
            <a:solidFill>
              <a:schemeClr val="bg1"/>
            </a:solidFill>
          </a:endParaRPr>
        </a:p>
      </dgm:t>
    </dgm:pt>
    <dgm:pt modelId="{8C0C7903-6712-4011-B1B2-158F8803DDFC}" type="sibTrans" cxnId="{1E9BA4A6-62B6-40A0-8DD0-EE723A546847}">
      <dgm:prSet/>
      <dgm:spPr/>
      <dgm:t>
        <a:bodyPr/>
        <a:lstStyle/>
        <a:p>
          <a:endParaRPr lang="en-US">
            <a:solidFill>
              <a:schemeClr val="bg1"/>
            </a:solidFill>
          </a:endParaRPr>
        </a:p>
      </dgm:t>
    </dgm:pt>
    <dgm:pt modelId="{75B6E0C2-734E-4D70-A08C-BBB8481F82B1}">
      <dgm:prSet/>
      <dgm:spPr/>
      <dgm:t>
        <a:bodyPr/>
        <a:lstStyle/>
        <a:p>
          <a:pPr>
            <a:lnSpc>
              <a:spcPct val="100000"/>
            </a:lnSpc>
          </a:pPr>
          <a:r>
            <a:rPr lang="en-US" dirty="0">
              <a:solidFill>
                <a:schemeClr val="bg1"/>
              </a:solidFill>
            </a:rPr>
            <a:t>How can we bring people, data and tools together to build capacity?</a:t>
          </a:r>
        </a:p>
      </dgm:t>
    </dgm:pt>
    <dgm:pt modelId="{83D6D4A3-0738-4DB3-8E50-001579FB3921}" type="parTrans" cxnId="{DB056B7F-D65B-4EBB-B785-BF2A5E87C414}">
      <dgm:prSet/>
      <dgm:spPr/>
      <dgm:t>
        <a:bodyPr/>
        <a:lstStyle/>
        <a:p>
          <a:endParaRPr lang="en-US">
            <a:solidFill>
              <a:schemeClr val="bg1"/>
            </a:solidFill>
          </a:endParaRPr>
        </a:p>
      </dgm:t>
    </dgm:pt>
    <dgm:pt modelId="{B25D5AC6-7599-4E1B-806C-064A0447C562}" type="sibTrans" cxnId="{DB056B7F-D65B-4EBB-B785-BF2A5E87C414}">
      <dgm:prSet/>
      <dgm:spPr/>
      <dgm:t>
        <a:bodyPr/>
        <a:lstStyle/>
        <a:p>
          <a:endParaRPr lang="en-US">
            <a:solidFill>
              <a:schemeClr val="bg1"/>
            </a:solidFill>
          </a:endParaRPr>
        </a:p>
      </dgm:t>
    </dgm:pt>
    <dgm:pt modelId="{65C6C9CF-5A38-43AB-A456-E54B467DDE89}">
      <dgm:prSet/>
      <dgm:spPr/>
      <dgm:t>
        <a:bodyPr/>
        <a:lstStyle/>
        <a:p>
          <a:pPr>
            <a:lnSpc>
              <a:spcPct val="100000"/>
            </a:lnSpc>
            <a:defRPr b="1"/>
          </a:pPr>
          <a:r>
            <a:rPr lang="en-US" dirty="0">
              <a:solidFill>
                <a:schemeClr val="bg1"/>
              </a:solidFill>
            </a:rPr>
            <a:t>Data science</a:t>
          </a:r>
        </a:p>
      </dgm:t>
    </dgm:pt>
    <dgm:pt modelId="{2D1166BE-C113-4AF7-806A-4F2F985505EF}" type="parTrans" cxnId="{49250F16-3AA9-43FE-94BB-3F0871B05338}">
      <dgm:prSet/>
      <dgm:spPr/>
      <dgm:t>
        <a:bodyPr/>
        <a:lstStyle/>
        <a:p>
          <a:endParaRPr lang="en-US">
            <a:solidFill>
              <a:schemeClr val="bg1"/>
            </a:solidFill>
          </a:endParaRPr>
        </a:p>
      </dgm:t>
    </dgm:pt>
    <dgm:pt modelId="{76C12132-2121-4AD2-9147-AA00D72E2244}" type="sibTrans" cxnId="{49250F16-3AA9-43FE-94BB-3F0871B05338}">
      <dgm:prSet/>
      <dgm:spPr/>
      <dgm:t>
        <a:bodyPr/>
        <a:lstStyle/>
        <a:p>
          <a:endParaRPr lang="en-US">
            <a:solidFill>
              <a:schemeClr val="bg1"/>
            </a:solidFill>
          </a:endParaRPr>
        </a:p>
      </dgm:t>
    </dgm:pt>
    <dgm:pt modelId="{AD57196F-C77C-44D9-8D16-FA0557C87525}">
      <dgm:prSet/>
      <dgm:spPr/>
      <dgm:t>
        <a:bodyPr/>
        <a:lstStyle/>
        <a:p>
          <a:pPr>
            <a:lnSpc>
              <a:spcPct val="100000"/>
            </a:lnSpc>
          </a:pPr>
          <a:r>
            <a:rPr lang="en-US" dirty="0">
              <a:solidFill>
                <a:schemeClr val="bg1"/>
              </a:solidFill>
            </a:rPr>
            <a:t>Examples from the Campus</a:t>
          </a:r>
        </a:p>
      </dgm:t>
    </dgm:pt>
    <dgm:pt modelId="{67308BA0-4BC5-4D30-84F9-6A1F16DABE2A}" type="parTrans" cxnId="{68EFDB12-9964-4B24-B242-838B8DDF1262}">
      <dgm:prSet/>
      <dgm:spPr/>
      <dgm:t>
        <a:bodyPr/>
        <a:lstStyle/>
        <a:p>
          <a:endParaRPr lang="en-US">
            <a:solidFill>
              <a:schemeClr val="bg1"/>
            </a:solidFill>
          </a:endParaRPr>
        </a:p>
      </dgm:t>
    </dgm:pt>
    <dgm:pt modelId="{8048201D-C9C2-4BC2-8B5B-931F27AEF649}" type="sibTrans" cxnId="{68EFDB12-9964-4B24-B242-838B8DDF1262}">
      <dgm:prSet/>
      <dgm:spPr/>
      <dgm:t>
        <a:bodyPr/>
        <a:lstStyle/>
        <a:p>
          <a:endParaRPr lang="en-US">
            <a:solidFill>
              <a:schemeClr val="bg1"/>
            </a:solidFill>
          </a:endParaRPr>
        </a:p>
      </dgm:t>
    </dgm:pt>
    <dgm:pt modelId="{39F18325-34E6-42D9-9F34-08D33A1ECF48}" type="pres">
      <dgm:prSet presAssocID="{772FF7FC-DC1A-4396-918D-2100DF8D1FE0}" presName="root" presStyleCnt="0">
        <dgm:presLayoutVars>
          <dgm:dir/>
          <dgm:resizeHandles val="exact"/>
        </dgm:presLayoutVars>
      </dgm:prSet>
      <dgm:spPr/>
    </dgm:pt>
    <dgm:pt modelId="{DFCB5284-FE78-4804-AF96-07DD804090B0}" type="pres">
      <dgm:prSet presAssocID="{C7FE4FF0-99D5-4666-888D-EB3E4D484941}" presName="compNode" presStyleCnt="0"/>
      <dgm:spPr/>
    </dgm:pt>
    <dgm:pt modelId="{9EBB3E10-FF7F-4DAB-BCB0-A18421CF9C01}" type="pres">
      <dgm:prSet presAssocID="{C7FE4FF0-99D5-4666-888D-EB3E4D4849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atabase"/>
        </a:ext>
      </dgm:extLst>
    </dgm:pt>
    <dgm:pt modelId="{3CBB6457-22EB-434C-BA86-6FA49AC92511}" type="pres">
      <dgm:prSet presAssocID="{C7FE4FF0-99D5-4666-888D-EB3E4D484941}" presName="iconSpace" presStyleCnt="0"/>
      <dgm:spPr/>
    </dgm:pt>
    <dgm:pt modelId="{FE979754-6164-44DC-A190-8B2FC643F2AD}" type="pres">
      <dgm:prSet presAssocID="{C7FE4FF0-99D5-4666-888D-EB3E4D484941}" presName="parTx" presStyleLbl="revTx" presStyleIdx="0" presStyleCnt="6">
        <dgm:presLayoutVars>
          <dgm:chMax val="0"/>
          <dgm:chPref val="0"/>
        </dgm:presLayoutVars>
      </dgm:prSet>
      <dgm:spPr/>
    </dgm:pt>
    <dgm:pt modelId="{A80910E2-27B7-4CA9-B333-A3D6154C2285}" type="pres">
      <dgm:prSet presAssocID="{C7FE4FF0-99D5-4666-888D-EB3E4D484941}" presName="txSpace" presStyleCnt="0"/>
      <dgm:spPr/>
    </dgm:pt>
    <dgm:pt modelId="{114E0ED4-0540-4269-B4D8-FB6800516A12}" type="pres">
      <dgm:prSet presAssocID="{C7FE4FF0-99D5-4666-888D-EB3E4D484941}" presName="desTx" presStyleLbl="revTx" presStyleIdx="1" presStyleCnt="6">
        <dgm:presLayoutVars/>
      </dgm:prSet>
      <dgm:spPr/>
    </dgm:pt>
    <dgm:pt modelId="{5445C0F3-A3C2-4541-AC6B-A647571CC908}" type="pres">
      <dgm:prSet presAssocID="{7FF4AC8D-A459-4EEA-AF74-22E02EE99104}" presName="sibTrans" presStyleCnt="0"/>
      <dgm:spPr/>
    </dgm:pt>
    <dgm:pt modelId="{2637587C-AA72-4AA0-8EC0-877639508662}" type="pres">
      <dgm:prSet presAssocID="{3EB820E6-C762-4095-98DC-C28D2EB02C30}" presName="compNode" presStyleCnt="0"/>
      <dgm:spPr/>
    </dgm:pt>
    <dgm:pt modelId="{CE84B63F-4229-4F13-B0F6-EF9487C1D853}" type="pres">
      <dgm:prSet presAssocID="{3EB820E6-C762-4095-98DC-C28D2EB02C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brainstorm"/>
        </a:ext>
      </dgm:extLst>
    </dgm:pt>
    <dgm:pt modelId="{B8967FBF-C52B-4E0E-8226-3C41E09D3432}" type="pres">
      <dgm:prSet presAssocID="{3EB820E6-C762-4095-98DC-C28D2EB02C30}" presName="iconSpace" presStyleCnt="0"/>
      <dgm:spPr/>
    </dgm:pt>
    <dgm:pt modelId="{A6C8CE24-0860-44A9-9D06-40CAC4FC7593}" type="pres">
      <dgm:prSet presAssocID="{3EB820E6-C762-4095-98DC-C28D2EB02C30}" presName="parTx" presStyleLbl="revTx" presStyleIdx="2" presStyleCnt="6">
        <dgm:presLayoutVars>
          <dgm:chMax val="0"/>
          <dgm:chPref val="0"/>
        </dgm:presLayoutVars>
      </dgm:prSet>
      <dgm:spPr/>
    </dgm:pt>
    <dgm:pt modelId="{6C0BBE45-2E2E-4ACB-8E04-F7895C977A38}" type="pres">
      <dgm:prSet presAssocID="{3EB820E6-C762-4095-98DC-C28D2EB02C30}" presName="txSpace" presStyleCnt="0"/>
      <dgm:spPr/>
    </dgm:pt>
    <dgm:pt modelId="{8779F37B-D218-4C9C-8C53-443E4667F49A}" type="pres">
      <dgm:prSet presAssocID="{3EB820E6-C762-4095-98DC-C28D2EB02C30}" presName="desTx" presStyleLbl="revTx" presStyleIdx="3" presStyleCnt="6">
        <dgm:presLayoutVars/>
      </dgm:prSet>
      <dgm:spPr/>
    </dgm:pt>
    <dgm:pt modelId="{48D0D534-2F13-444D-84B6-59176EAB66B6}" type="pres">
      <dgm:prSet presAssocID="{8C0C7903-6712-4011-B1B2-158F8803DDFC}" presName="sibTrans" presStyleCnt="0"/>
      <dgm:spPr/>
    </dgm:pt>
    <dgm:pt modelId="{D8368BB2-C2D8-4543-98CD-74C822C878E0}" type="pres">
      <dgm:prSet presAssocID="{65C6C9CF-5A38-43AB-A456-E54B467DDE89}" presName="compNode" presStyleCnt="0"/>
      <dgm:spPr/>
    </dgm:pt>
    <dgm:pt modelId="{17496705-0956-45D5-91A8-32046BC66214}" type="pres">
      <dgm:prSet presAssocID="{65C6C9CF-5A38-43AB-A456-E54B467DDE8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obot"/>
        </a:ext>
      </dgm:extLst>
    </dgm:pt>
    <dgm:pt modelId="{A0E6CB42-DB26-49E1-BA25-C0E50CB39DD0}" type="pres">
      <dgm:prSet presAssocID="{65C6C9CF-5A38-43AB-A456-E54B467DDE89}" presName="iconSpace" presStyleCnt="0"/>
      <dgm:spPr/>
    </dgm:pt>
    <dgm:pt modelId="{9B755F8F-CB4D-4FC8-8E91-ACD166445960}" type="pres">
      <dgm:prSet presAssocID="{65C6C9CF-5A38-43AB-A456-E54B467DDE89}" presName="parTx" presStyleLbl="revTx" presStyleIdx="4" presStyleCnt="6">
        <dgm:presLayoutVars>
          <dgm:chMax val="0"/>
          <dgm:chPref val="0"/>
        </dgm:presLayoutVars>
      </dgm:prSet>
      <dgm:spPr/>
    </dgm:pt>
    <dgm:pt modelId="{E0D931F1-27CD-475F-99D8-90FE3E38C4ED}" type="pres">
      <dgm:prSet presAssocID="{65C6C9CF-5A38-43AB-A456-E54B467DDE89}" presName="txSpace" presStyleCnt="0"/>
      <dgm:spPr/>
    </dgm:pt>
    <dgm:pt modelId="{9E60381A-F2A2-4C22-9DBE-B57FC98A5659}" type="pres">
      <dgm:prSet presAssocID="{65C6C9CF-5A38-43AB-A456-E54B467DDE89}" presName="desTx" presStyleLbl="revTx" presStyleIdx="5" presStyleCnt="6">
        <dgm:presLayoutVars/>
      </dgm:prSet>
      <dgm:spPr/>
    </dgm:pt>
  </dgm:ptLst>
  <dgm:cxnLst>
    <dgm:cxn modelId="{68EFDB12-9964-4B24-B242-838B8DDF1262}" srcId="{65C6C9CF-5A38-43AB-A456-E54B467DDE89}" destId="{AD57196F-C77C-44D9-8D16-FA0557C87525}" srcOrd="0" destOrd="0" parTransId="{67308BA0-4BC5-4D30-84F9-6A1F16DABE2A}" sibTransId="{8048201D-C9C2-4BC2-8B5B-931F27AEF649}"/>
    <dgm:cxn modelId="{49250F16-3AA9-43FE-94BB-3F0871B05338}" srcId="{772FF7FC-DC1A-4396-918D-2100DF8D1FE0}" destId="{65C6C9CF-5A38-43AB-A456-E54B467DDE89}" srcOrd="2" destOrd="0" parTransId="{2D1166BE-C113-4AF7-806A-4F2F985505EF}" sibTransId="{76C12132-2121-4AD2-9147-AA00D72E2244}"/>
    <dgm:cxn modelId="{459FD81B-31D3-41A8-9F41-A21F41BB324D}" type="presOf" srcId="{AD57196F-C77C-44D9-8D16-FA0557C87525}" destId="{9E60381A-F2A2-4C22-9DBE-B57FC98A5659}" srcOrd="0" destOrd="0" presId="urn:microsoft.com/office/officeart/2018/5/layout/CenteredIconLabelDescriptionList"/>
    <dgm:cxn modelId="{D6154463-AE7C-46E3-A5A7-B65E956511E8}" srcId="{C7FE4FF0-99D5-4666-888D-EB3E4D484941}" destId="{6E0C8470-F30E-4363-85FD-BCBF01828508}" srcOrd="0" destOrd="0" parTransId="{B816EC8A-B123-4910-8161-D9FC1FADB3DF}" sibTransId="{BFAD8677-3E66-48A9-8267-266496B4F6D5}"/>
    <dgm:cxn modelId="{4F3B9278-8A48-4FAA-A4E1-5CC8B12D0C76}" type="presOf" srcId="{6E0C8470-F30E-4363-85FD-BCBF01828508}" destId="{114E0ED4-0540-4269-B4D8-FB6800516A12}" srcOrd="0" destOrd="0" presId="urn:microsoft.com/office/officeart/2018/5/layout/CenteredIconLabelDescriptionList"/>
    <dgm:cxn modelId="{3E8F9A7A-B7A1-488D-836E-AF1B7FEF7E9B}" type="presOf" srcId="{75B6E0C2-734E-4D70-A08C-BBB8481F82B1}" destId="{8779F37B-D218-4C9C-8C53-443E4667F49A}" srcOrd="0" destOrd="0" presId="urn:microsoft.com/office/officeart/2018/5/layout/CenteredIconLabelDescriptionList"/>
    <dgm:cxn modelId="{DB056B7F-D65B-4EBB-B785-BF2A5E87C414}" srcId="{3EB820E6-C762-4095-98DC-C28D2EB02C30}" destId="{75B6E0C2-734E-4D70-A08C-BBB8481F82B1}" srcOrd="0" destOrd="0" parTransId="{83D6D4A3-0738-4DB3-8E50-001579FB3921}" sibTransId="{B25D5AC6-7599-4E1B-806C-064A0447C562}"/>
    <dgm:cxn modelId="{1D4ADCA5-BC7A-495A-BB7C-24859C7B588D}" type="presOf" srcId="{772FF7FC-DC1A-4396-918D-2100DF8D1FE0}" destId="{39F18325-34E6-42D9-9F34-08D33A1ECF48}" srcOrd="0" destOrd="0" presId="urn:microsoft.com/office/officeart/2018/5/layout/CenteredIconLabelDescriptionList"/>
    <dgm:cxn modelId="{1E9BA4A6-62B6-40A0-8DD0-EE723A546847}" srcId="{772FF7FC-DC1A-4396-918D-2100DF8D1FE0}" destId="{3EB820E6-C762-4095-98DC-C28D2EB02C30}" srcOrd="1" destOrd="0" parTransId="{6A81D3BD-11DD-4C41-87F2-CC39A58971D1}" sibTransId="{8C0C7903-6712-4011-B1B2-158F8803DDFC}"/>
    <dgm:cxn modelId="{8C0787AB-A6EC-4EB5-81CF-FC5A87F971B0}" type="presOf" srcId="{C7FE4FF0-99D5-4666-888D-EB3E4D484941}" destId="{FE979754-6164-44DC-A190-8B2FC643F2AD}" srcOrd="0" destOrd="0" presId="urn:microsoft.com/office/officeart/2018/5/layout/CenteredIconLabelDescriptionList"/>
    <dgm:cxn modelId="{8EA1BBCB-A938-4FFB-B955-9FB087239A9B}" srcId="{772FF7FC-DC1A-4396-918D-2100DF8D1FE0}" destId="{C7FE4FF0-99D5-4666-888D-EB3E4D484941}" srcOrd="0" destOrd="0" parTransId="{CB433C5C-4CF2-401E-8ED0-D923E44E2B10}" sibTransId="{7FF4AC8D-A459-4EEA-AF74-22E02EE99104}"/>
    <dgm:cxn modelId="{93F99BD1-EA26-40AC-A07A-C7E719DCF366}" type="presOf" srcId="{65C6C9CF-5A38-43AB-A456-E54B467DDE89}" destId="{9B755F8F-CB4D-4FC8-8E91-ACD166445960}" srcOrd="0" destOrd="0" presId="urn:microsoft.com/office/officeart/2018/5/layout/CenteredIconLabelDescriptionList"/>
    <dgm:cxn modelId="{D0E2EDFA-61D6-4643-A335-B8F64EB53542}" type="presOf" srcId="{3EB820E6-C762-4095-98DC-C28D2EB02C30}" destId="{A6C8CE24-0860-44A9-9D06-40CAC4FC7593}" srcOrd="0" destOrd="0" presId="urn:microsoft.com/office/officeart/2018/5/layout/CenteredIconLabelDescriptionList"/>
    <dgm:cxn modelId="{25F0C20D-DEEF-440D-AD49-A53488A4100B}" type="presParOf" srcId="{39F18325-34E6-42D9-9F34-08D33A1ECF48}" destId="{DFCB5284-FE78-4804-AF96-07DD804090B0}" srcOrd="0" destOrd="0" presId="urn:microsoft.com/office/officeart/2018/5/layout/CenteredIconLabelDescriptionList"/>
    <dgm:cxn modelId="{68596D7E-4028-4DE8-B724-E4DA9380CB6D}" type="presParOf" srcId="{DFCB5284-FE78-4804-AF96-07DD804090B0}" destId="{9EBB3E10-FF7F-4DAB-BCB0-A18421CF9C01}" srcOrd="0" destOrd="0" presId="urn:microsoft.com/office/officeart/2018/5/layout/CenteredIconLabelDescriptionList"/>
    <dgm:cxn modelId="{83AA38E6-EA4A-4B6D-898D-9A114828DD3A}" type="presParOf" srcId="{DFCB5284-FE78-4804-AF96-07DD804090B0}" destId="{3CBB6457-22EB-434C-BA86-6FA49AC92511}" srcOrd="1" destOrd="0" presId="urn:microsoft.com/office/officeart/2018/5/layout/CenteredIconLabelDescriptionList"/>
    <dgm:cxn modelId="{7C011B23-021A-4CFD-8506-866FA30C7F15}" type="presParOf" srcId="{DFCB5284-FE78-4804-AF96-07DD804090B0}" destId="{FE979754-6164-44DC-A190-8B2FC643F2AD}" srcOrd="2" destOrd="0" presId="urn:microsoft.com/office/officeart/2018/5/layout/CenteredIconLabelDescriptionList"/>
    <dgm:cxn modelId="{D7001660-3324-46D2-876F-54F007CA3DCA}" type="presParOf" srcId="{DFCB5284-FE78-4804-AF96-07DD804090B0}" destId="{A80910E2-27B7-4CA9-B333-A3D6154C2285}" srcOrd="3" destOrd="0" presId="urn:microsoft.com/office/officeart/2018/5/layout/CenteredIconLabelDescriptionList"/>
    <dgm:cxn modelId="{15009895-9BB6-4297-8B02-1570159D248C}" type="presParOf" srcId="{DFCB5284-FE78-4804-AF96-07DD804090B0}" destId="{114E0ED4-0540-4269-B4D8-FB6800516A12}" srcOrd="4" destOrd="0" presId="urn:microsoft.com/office/officeart/2018/5/layout/CenteredIconLabelDescriptionList"/>
    <dgm:cxn modelId="{AFB70E2B-6A31-4A67-8685-54E7FEC68D26}" type="presParOf" srcId="{39F18325-34E6-42D9-9F34-08D33A1ECF48}" destId="{5445C0F3-A3C2-4541-AC6B-A647571CC908}" srcOrd="1" destOrd="0" presId="urn:microsoft.com/office/officeart/2018/5/layout/CenteredIconLabelDescriptionList"/>
    <dgm:cxn modelId="{9041C6AD-20E7-470D-82C8-5E89BF1508D6}" type="presParOf" srcId="{39F18325-34E6-42D9-9F34-08D33A1ECF48}" destId="{2637587C-AA72-4AA0-8EC0-877639508662}" srcOrd="2" destOrd="0" presId="urn:microsoft.com/office/officeart/2018/5/layout/CenteredIconLabelDescriptionList"/>
    <dgm:cxn modelId="{43C55DC9-8272-4F28-89B2-EF9AF9F355DD}" type="presParOf" srcId="{2637587C-AA72-4AA0-8EC0-877639508662}" destId="{CE84B63F-4229-4F13-B0F6-EF9487C1D853}" srcOrd="0" destOrd="0" presId="urn:microsoft.com/office/officeart/2018/5/layout/CenteredIconLabelDescriptionList"/>
    <dgm:cxn modelId="{9CA30B3E-0519-4F29-B3E0-C90C95285CD0}" type="presParOf" srcId="{2637587C-AA72-4AA0-8EC0-877639508662}" destId="{B8967FBF-C52B-4E0E-8226-3C41E09D3432}" srcOrd="1" destOrd="0" presId="urn:microsoft.com/office/officeart/2018/5/layout/CenteredIconLabelDescriptionList"/>
    <dgm:cxn modelId="{A857138B-2EF2-4208-80EF-3DE789E87ACB}" type="presParOf" srcId="{2637587C-AA72-4AA0-8EC0-877639508662}" destId="{A6C8CE24-0860-44A9-9D06-40CAC4FC7593}" srcOrd="2" destOrd="0" presId="urn:microsoft.com/office/officeart/2018/5/layout/CenteredIconLabelDescriptionList"/>
    <dgm:cxn modelId="{A1D261CA-E8F6-4207-8A98-E375B432A50C}" type="presParOf" srcId="{2637587C-AA72-4AA0-8EC0-877639508662}" destId="{6C0BBE45-2E2E-4ACB-8E04-F7895C977A38}" srcOrd="3" destOrd="0" presId="urn:microsoft.com/office/officeart/2018/5/layout/CenteredIconLabelDescriptionList"/>
    <dgm:cxn modelId="{D90685B4-4B63-4E3D-BB30-FC6745666FB9}" type="presParOf" srcId="{2637587C-AA72-4AA0-8EC0-877639508662}" destId="{8779F37B-D218-4C9C-8C53-443E4667F49A}" srcOrd="4" destOrd="0" presId="urn:microsoft.com/office/officeart/2018/5/layout/CenteredIconLabelDescriptionList"/>
    <dgm:cxn modelId="{F5C37F13-2BD9-4F05-B32F-1A8C1A9EF003}" type="presParOf" srcId="{39F18325-34E6-42D9-9F34-08D33A1ECF48}" destId="{48D0D534-2F13-444D-84B6-59176EAB66B6}" srcOrd="3" destOrd="0" presId="urn:microsoft.com/office/officeart/2018/5/layout/CenteredIconLabelDescriptionList"/>
    <dgm:cxn modelId="{91005477-34CF-42D9-8770-BF5DABD1C727}" type="presParOf" srcId="{39F18325-34E6-42D9-9F34-08D33A1ECF48}" destId="{D8368BB2-C2D8-4543-98CD-74C822C878E0}" srcOrd="4" destOrd="0" presId="urn:microsoft.com/office/officeart/2018/5/layout/CenteredIconLabelDescriptionList"/>
    <dgm:cxn modelId="{388D177B-0020-4E11-93C4-B5DDD5E4AC63}" type="presParOf" srcId="{D8368BB2-C2D8-4543-98CD-74C822C878E0}" destId="{17496705-0956-45D5-91A8-32046BC66214}" srcOrd="0" destOrd="0" presId="urn:microsoft.com/office/officeart/2018/5/layout/CenteredIconLabelDescriptionList"/>
    <dgm:cxn modelId="{E37EDCC5-5335-4B3D-A797-5D01DF43B442}" type="presParOf" srcId="{D8368BB2-C2D8-4543-98CD-74C822C878E0}" destId="{A0E6CB42-DB26-49E1-BA25-C0E50CB39DD0}" srcOrd="1" destOrd="0" presId="urn:microsoft.com/office/officeart/2018/5/layout/CenteredIconLabelDescriptionList"/>
    <dgm:cxn modelId="{4BE18322-8176-4D77-81CE-FD08286B7744}" type="presParOf" srcId="{D8368BB2-C2D8-4543-98CD-74C822C878E0}" destId="{9B755F8F-CB4D-4FC8-8E91-ACD166445960}" srcOrd="2" destOrd="0" presId="urn:microsoft.com/office/officeart/2018/5/layout/CenteredIconLabelDescriptionList"/>
    <dgm:cxn modelId="{097158C1-0096-402B-9D64-2BC1D368FEA9}" type="presParOf" srcId="{D8368BB2-C2D8-4543-98CD-74C822C878E0}" destId="{E0D931F1-27CD-475F-99D8-90FE3E38C4ED}" srcOrd="3" destOrd="0" presId="urn:microsoft.com/office/officeart/2018/5/layout/CenteredIconLabelDescriptionList"/>
    <dgm:cxn modelId="{23B1CE10-6AF9-4AD0-A12B-A0958C750AAB}" type="presParOf" srcId="{D8368BB2-C2D8-4543-98CD-74C822C878E0}" destId="{9E60381A-F2A2-4C22-9DBE-B57FC98A5659}" srcOrd="4" destOrd="0" presId="urn:microsoft.com/office/officeart/2018/5/layout/CenteredIconLabelDescriptionList"/>
  </dgm:cxnLst>
  <dgm:bg>
    <a:solidFill>
      <a:schemeClr val="tx1">
        <a:alpha val="63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B3E10-FF7F-4DAB-BCB0-A18421CF9C01}">
      <dsp:nvSpPr>
        <dsp:cNvPr id="0" name=""/>
        <dsp:cNvSpPr/>
      </dsp:nvSpPr>
      <dsp:spPr>
        <a:xfrm>
          <a:off x="1090012" y="1310128"/>
          <a:ext cx="1169437" cy="1169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979754-6164-44DC-A190-8B2FC643F2AD}">
      <dsp:nvSpPr>
        <dsp:cNvPr id="0" name=""/>
        <dsp:cNvSpPr/>
      </dsp:nvSpPr>
      <dsp:spPr>
        <a:xfrm>
          <a:off x="4106" y="2580809"/>
          <a:ext cx="3341249" cy="50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a:solidFill>
                <a:schemeClr val="bg1"/>
              </a:solidFill>
            </a:rPr>
            <a:t>Data</a:t>
          </a:r>
        </a:p>
      </dsp:txBody>
      <dsp:txXfrm>
        <a:off x="4106" y="2580809"/>
        <a:ext cx="3341249" cy="501187"/>
      </dsp:txXfrm>
    </dsp:sp>
    <dsp:sp modelId="{114E0ED4-0540-4269-B4D8-FB6800516A12}">
      <dsp:nvSpPr>
        <dsp:cNvPr id="0" name=""/>
        <dsp:cNvSpPr/>
      </dsp:nvSpPr>
      <dsp:spPr>
        <a:xfrm>
          <a:off x="4106" y="3129087"/>
          <a:ext cx="3341249" cy="53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chemeClr val="bg1"/>
              </a:solidFill>
            </a:rPr>
            <a:t>What new data sources were required?</a:t>
          </a:r>
        </a:p>
      </dsp:txBody>
      <dsp:txXfrm>
        <a:off x="4106" y="3129087"/>
        <a:ext cx="3341249" cy="535555"/>
      </dsp:txXfrm>
    </dsp:sp>
    <dsp:sp modelId="{CE84B63F-4229-4F13-B0F6-EF9487C1D853}">
      <dsp:nvSpPr>
        <dsp:cNvPr id="0" name=""/>
        <dsp:cNvSpPr/>
      </dsp:nvSpPr>
      <dsp:spPr>
        <a:xfrm>
          <a:off x="5015981" y="1310128"/>
          <a:ext cx="1169437" cy="1169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C8CE24-0860-44A9-9D06-40CAC4FC7593}">
      <dsp:nvSpPr>
        <dsp:cNvPr id="0" name=""/>
        <dsp:cNvSpPr/>
      </dsp:nvSpPr>
      <dsp:spPr>
        <a:xfrm>
          <a:off x="3930075" y="2580809"/>
          <a:ext cx="3341249" cy="50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solidFill>
                <a:schemeClr val="bg1"/>
              </a:solidFill>
            </a:rPr>
            <a:t>Collaboration</a:t>
          </a:r>
        </a:p>
      </dsp:txBody>
      <dsp:txXfrm>
        <a:off x="3930075" y="2580809"/>
        <a:ext cx="3341249" cy="501187"/>
      </dsp:txXfrm>
    </dsp:sp>
    <dsp:sp modelId="{8779F37B-D218-4C9C-8C53-443E4667F49A}">
      <dsp:nvSpPr>
        <dsp:cNvPr id="0" name=""/>
        <dsp:cNvSpPr/>
      </dsp:nvSpPr>
      <dsp:spPr>
        <a:xfrm>
          <a:off x="3930075" y="3129087"/>
          <a:ext cx="3341249" cy="53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chemeClr val="bg1"/>
              </a:solidFill>
            </a:rPr>
            <a:t>How can we bring people, data and tools together to build capacity?</a:t>
          </a:r>
        </a:p>
      </dsp:txBody>
      <dsp:txXfrm>
        <a:off x="3930075" y="3129087"/>
        <a:ext cx="3341249" cy="535555"/>
      </dsp:txXfrm>
    </dsp:sp>
    <dsp:sp modelId="{17496705-0956-45D5-91A8-32046BC66214}">
      <dsp:nvSpPr>
        <dsp:cNvPr id="0" name=""/>
        <dsp:cNvSpPr/>
      </dsp:nvSpPr>
      <dsp:spPr>
        <a:xfrm>
          <a:off x="8941950" y="1310128"/>
          <a:ext cx="1169437" cy="116943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755F8F-CB4D-4FC8-8E91-ACD166445960}">
      <dsp:nvSpPr>
        <dsp:cNvPr id="0" name=""/>
        <dsp:cNvSpPr/>
      </dsp:nvSpPr>
      <dsp:spPr>
        <a:xfrm>
          <a:off x="7856043" y="2580809"/>
          <a:ext cx="3341249" cy="50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solidFill>
                <a:schemeClr val="bg1"/>
              </a:solidFill>
            </a:rPr>
            <a:t>Data science</a:t>
          </a:r>
        </a:p>
      </dsp:txBody>
      <dsp:txXfrm>
        <a:off x="7856043" y="2580809"/>
        <a:ext cx="3341249" cy="501187"/>
      </dsp:txXfrm>
    </dsp:sp>
    <dsp:sp modelId="{9E60381A-F2A2-4C22-9DBE-B57FC98A5659}">
      <dsp:nvSpPr>
        <dsp:cNvPr id="0" name=""/>
        <dsp:cNvSpPr/>
      </dsp:nvSpPr>
      <dsp:spPr>
        <a:xfrm>
          <a:off x="7856043" y="3129087"/>
          <a:ext cx="3341249" cy="53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chemeClr val="bg1"/>
              </a:solidFill>
            </a:rPr>
            <a:t>Examples from the Campus</a:t>
          </a:r>
        </a:p>
      </dsp:txBody>
      <dsp:txXfrm>
        <a:off x="7856043" y="3129087"/>
        <a:ext cx="3341249" cy="535555"/>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0A1EE-2473-4F7B-A094-CC30B28D25BD}" type="datetimeFigureOut">
              <a:rPr lang="en-GB" smtClean="0"/>
              <a:t>29/03/2021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9F432-82E9-4E61-A917-693FF711E140}" type="slidenum">
              <a:rPr lang="en-GB" smtClean="0"/>
              <a:t>‹#›</a:t>
            </a:fld>
            <a:endParaRPr lang="en-GB"/>
          </a:p>
        </p:txBody>
      </p:sp>
    </p:spTree>
    <p:extLst>
      <p:ext uri="{BB962C8B-B14F-4D97-AF65-F5344CB8AC3E}">
        <p14:creationId xmlns:p14="http://schemas.microsoft.com/office/powerpoint/2010/main" val="327389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Really pleased to be here and great to hear the previous talks</a:t>
            </a:r>
          </a:p>
          <a:p>
            <a:endParaRPr lang="en-GB" dirty="0"/>
          </a:p>
          <a:p>
            <a:r>
              <a:rPr lang="en-GB" dirty="0"/>
              <a:t>But first. To talk to you about some of what we in ONS, particularly in the data science campus have done, and what we have learned in response to the </a:t>
            </a:r>
            <a:r>
              <a:rPr lang="en-GB" dirty="0" err="1"/>
              <a:t>covid</a:t>
            </a:r>
            <a:r>
              <a:rPr lang="en-GB" dirty="0"/>
              <a:t> pandemic – exactly 1 </a:t>
            </a:r>
            <a:r>
              <a:rPr lang="en-GB" dirty="0" err="1"/>
              <a:t>yr</a:t>
            </a:r>
            <a:r>
              <a:rPr lang="en-GB" dirty="0"/>
              <a:t> after the first lockdown</a:t>
            </a:r>
          </a:p>
        </p:txBody>
      </p:sp>
      <p:sp>
        <p:nvSpPr>
          <p:cNvPr id="4" name="Slide Number Placeholder 3"/>
          <p:cNvSpPr>
            <a:spLocks noGrp="1"/>
          </p:cNvSpPr>
          <p:nvPr>
            <p:ph type="sldNum" sz="quarter" idx="5"/>
          </p:nvPr>
        </p:nvSpPr>
        <p:spPr/>
        <p:txBody>
          <a:bodyPr/>
          <a:lstStyle/>
          <a:p>
            <a:fld id="{65D9F432-82E9-4E61-A917-693FF711E140}" type="slidenum">
              <a:rPr lang="en-GB" smtClean="0"/>
              <a:t>1</a:t>
            </a:fld>
            <a:endParaRPr lang="en-GB"/>
          </a:p>
        </p:txBody>
      </p:sp>
    </p:spTree>
    <p:extLst>
      <p:ext uri="{BB962C8B-B14F-4D97-AF65-F5344CB8AC3E}">
        <p14:creationId xmlns:p14="http://schemas.microsoft.com/office/powerpoint/2010/main" val="43213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examples – text and images to produce timeseries and insights</a:t>
            </a:r>
          </a:p>
          <a:p>
            <a:endParaRPr lang="en-GB" dirty="0"/>
          </a:p>
          <a:p>
            <a:r>
              <a:rPr lang="en-GB" dirty="0"/>
              <a:t>Focussed on those early questions</a:t>
            </a:r>
          </a:p>
          <a:p>
            <a:endParaRPr lang="en-GB" dirty="0"/>
          </a:p>
          <a:p>
            <a:r>
              <a:rPr lang="en-GB" dirty="0"/>
              <a:t>As time progresses, move away from rapid response to more complex analysis, but immediate needs are for rapid info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9F432-82E9-4E61-A917-693FF711E1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967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impact of lockdown on UK businesses and employment has been rather dramatic</a:t>
            </a:r>
          </a:p>
          <a:p>
            <a:endParaRPr lang="en-US" dirty="0"/>
          </a:p>
          <a:p>
            <a:r>
              <a:rPr lang="en-GB" dirty="0"/>
              <a:t>•Using data from online job adverts, we have created a rapid, high-frequency indicator of job vacancies in the UK</a:t>
            </a:r>
            <a:endParaRPr lang="en-GB" dirty="0">
              <a:cs typeface="Calibri"/>
            </a:endParaRPr>
          </a:p>
          <a:p>
            <a:r>
              <a:rPr lang="en-GB" dirty="0"/>
              <a:t>•This is one of several administrative datasets being explored to provide faster indicators of economic activity in the UK (REF IF NEEDED; there’s also VAT data and road traffic data, and AIS/ship tracking data is in development)</a:t>
            </a:r>
          </a:p>
          <a:p>
            <a:endParaRPr lang="en-GB" dirty="0">
              <a:cs typeface="Calibri"/>
            </a:endParaRPr>
          </a:p>
          <a:p>
            <a:r>
              <a:rPr lang="en-GB" dirty="0">
                <a:cs typeface="Calibri"/>
              </a:rPr>
              <a:t>Part of suite of faster indicators</a:t>
            </a:r>
          </a:p>
          <a:p>
            <a:endParaRPr lang="en-GB" dirty="0">
              <a:cs typeface="Calibri"/>
            </a:endParaRPr>
          </a:p>
          <a:p>
            <a:r>
              <a:rPr lang="en-GB" dirty="0"/>
              <a:t>•</a:t>
            </a:r>
            <a:r>
              <a:rPr lang="en-GB" dirty="0" err="1"/>
              <a:t>Adzuna</a:t>
            </a:r>
            <a:r>
              <a:rPr lang="en-GB" dirty="0"/>
              <a:t> collects millions of online job adverts, allowing us to create a breakdown of adverts by region and by the 29 categories like “Healthcare / nursing” and “IT / computing / software” that </a:t>
            </a:r>
            <a:r>
              <a:rPr lang="en-GB" dirty="0" err="1"/>
              <a:t>Adzuna</a:t>
            </a:r>
            <a:r>
              <a:rPr lang="en-GB" dirty="0"/>
              <a:t> assigns.</a:t>
            </a:r>
            <a:endParaRPr lang="en-GB" dirty="0">
              <a:cs typeface="Calibri"/>
            </a:endParaRPr>
          </a:p>
          <a:p>
            <a:r>
              <a:rPr lang="en-GB" dirty="0"/>
              <a:t>•The data source is extremely timely compared to surveys - we’re able to publish this data within 6 days of extraction of the data from </a:t>
            </a:r>
            <a:r>
              <a:rPr lang="en-GB" dirty="0" err="1"/>
              <a:t>Adzuna’s</a:t>
            </a:r>
            <a:r>
              <a:rPr lang="en-GB" dirty="0"/>
              <a:t> systems, and publish weekly.</a:t>
            </a:r>
            <a:endParaRPr lang="en-GB" dirty="0">
              <a:cs typeface="Calibri"/>
            </a:endParaRPr>
          </a:p>
          <a:p>
            <a:r>
              <a:rPr lang="en-GB" dirty="0"/>
              <a:t>•The information is used to proxy job vacancies, presented as an index against the 2019 average (== 100).</a:t>
            </a:r>
            <a:endParaRPr lang="en-GB" dirty="0">
              <a:cs typeface="Calibri"/>
            </a:endParaRPr>
          </a:p>
          <a:p>
            <a:r>
              <a:rPr lang="en-GB" dirty="0"/>
              <a:t>•You can see the dramatic change with lockdown in the light blue 2020 index, with lockdown marked by the vertical line.</a:t>
            </a:r>
            <a:endParaRPr lang="en-GB" dirty="0">
              <a:cs typeface="Calibri"/>
            </a:endParaRPr>
          </a:p>
          <a:p>
            <a:endParaRPr lang="en-GB" dirty="0">
              <a:cs typeface="Calibri"/>
            </a:endParaRPr>
          </a:p>
          <a:p>
            <a:r>
              <a:rPr lang="en-GB" dirty="0"/>
              <a:t>•Online adverts can only be a </a:t>
            </a:r>
            <a:r>
              <a:rPr lang="en-GB" b="1" dirty="0"/>
              <a:t>proxy </a:t>
            </a:r>
            <a:r>
              <a:rPr lang="en-GB" dirty="0"/>
              <a:t>for vacancies, the data is limited in that adverts do not necessarily correspond to the number of vacancies, and different business types will use online adverts to lesser and greater extents, hence the choice of relative </a:t>
            </a:r>
            <a:r>
              <a:rPr lang="en-GB" dirty="0" err="1"/>
              <a:t>indicies</a:t>
            </a:r>
            <a:r>
              <a:rPr lang="en-GB" dirty="0"/>
              <a:t> for communicating the series.</a:t>
            </a:r>
            <a:endParaRPr lang="en-GB" dirty="0">
              <a:cs typeface="Calibri"/>
            </a:endParaRPr>
          </a:p>
          <a:p>
            <a:endParaRPr lang="en-GB" dirty="0">
              <a:cs typeface="Calibri"/>
            </a:endParaRPr>
          </a:p>
          <a:p>
            <a:r>
              <a:rPr lang="en-GB" dirty="0"/>
              <a:t>•Future work will include mapping the adverts to SIC and SOC classifications, and extracting information on key skills being asked for in different categories and how those change in time.</a:t>
            </a:r>
          </a:p>
          <a:p>
            <a:pPr marL="171450" indent="-171450">
              <a:buFont typeface="Arial" panose="020B0604020202020204" pitchFamily="34" charset="0"/>
              <a:buChar char="•"/>
            </a:pPr>
            <a:r>
              <a:rPr lang="en-GB" dirty="0">
                <a:cs typeface="Calibri"/>
              </a:rPr>
              <a:t>Geographical breakdowns</a:t>
            </a:r>
          </a:p>
          <a:p>
            <a:pPr marL="171450" indent="-171450">
              <a:buFont typeface="Arial" panose="020B0604020202020204" pitchFamily="34" charset="0"/>
              <a:buChar char="•"/>
            </a:pP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235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Pipeline to bring in real-time data</a:t>
            </a:r>
          </a:p>
          <a:p>
            <a:pPr marL="171450" indent="-171450">
              <a:buFont typeface="Arial" panose="020B0604020202020204" pitchFamily="34" charset="0"/>
              <a:buChar char="•"/>
            </a:pPr>
            <a:r>
              <a:rPr lang="en-GB" dirty="0"/>
              <a:t>Convolutional neural networks – identify types of vehicle</a:t>
            </a:r>
          </a:p>
          <a:p>
            <a:pPr marL="171450" indent="-171450">
              <a:buFont typeface="Arial" panose="020B0604020202020204" pitchFamily="34" charset="0"/>
              <a:buChar char="•"/>
            </a:pPr>
            <a:r>
              <a:rPr lang="en-GB" dirty="0"/>
              <a:t>Can’t identify individuals – can identify if they are a person, but not6 who</a:t>
            </a:r>
          </a:p>
          <a:p>
            <a:pPr marL="171450" indent="-171450">
              <a:buFont typeface="Arial" panose="020B0604020202020204" pitchFamily="34" charset="0"/>
              <a:buChar char="•"/>
            </a:pPr>
            <a:r>
              <a:rPr lang="en-GB" dirty="0"/>
              <a:t>Create time series</a:t>
            </a:r>
          </a:p>
          <a:p>
            <a:pPr marL="171450" indent="-171450">
              <a:buFont typeface="Arial" panose="020B0604020202020204" pitchFamily="34" charset="0"/>
              <a:buChar char="•"/>
            </a:pPr>
            <a:r>
              <a:rPr lang="en-GB" dirty="0"/>
              <a:t>Regular publication in FI</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But, what we didn’t do: are people observing social distancing of 2 metres? Hard to do, technically, largely town centre cameras, is this representative?</a:t>
            </a:r>
          </a:p>
        </p:txBody>
      </p:sp>
      <p:sp>
        <p:nvSpPr>
          <p:cNvPr id="4" name="Slide Number Placeholder 3"/>
          <p:cNvSpPr>
            <a:spLocks noGrp="1"/>
          </p:cNvSpPr>
          <p:nvPr>
            <p:ph type="sldNum" sz="quarter" idx="5"/>
          </p:nvPr>
        </p:nvSpPr>
        <p:spPr/>
        <p:txBody>
          <a:bodyPr/>
          <a:lstStyle/>
          <a:p>
            <a:fld id="{65D9F432-82E9-4E61-A917-693FF711E140}" type="slidenum">
              <a:rPr lang="en-GB" smtClean="0"/>
              <a:t>12</a:t>
            </a:fld>
            <a:endParaRPr lang="en-GB"/>
          </a:p>
        </p:txBody>
      </p:sp>
    </p:spTree>
    <p:extLst>
      <p:ext uri="{BB962C8B-B14F-4D97-AF65-F5344CB8AC3E}">
        <p14:creationId xmlns:p14="http://schemas.microsoft.com/office/powerpoint/2010/main" val="263684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Briefing Note:</a:t>
            </a:r>
          </a:p>
          <a:p>
            <a:endParaRPr lang="en-US" dirty="0">
              <a:cs typeface="Calibri"/>
            </a:endParaRPr>
          </a:p>
          <a:p>
            <a:r>
              <a:rPr lang="en-US" dirty="0"/>
              <a:t>“No part of the economy remains untouched by the impact of the virus” – Jonathan Athow (blog)</a:t>
            </a:r>
          </a:p>
          <a:p>
            <a:endParaRPr lang="en-US" dirty="0"/>
          </a:p>
          <a:p>
            <a:r>
              <a:rPr lang="en-US" dirty="0"/>
              <a:t>By May the Business Impact of COVID-19 Survey (BICS) had shown us that around one in four businesses had temporarily stopped trading.</a:t>
            </a:r>
          </a:p>
          <a:p>
            <a:r>
              <a:rPr lang="en-US" dirty="0"/>
              <a:t>It was recognised that this could provide challenges to the production of economic statistics, particularly in terms of potential bias introduced to survey estimates by non-responding businesses.</a:t>
            </a:r>
          </a:p>
          <a:p>
            <a:r>
              <a:rPr lang="en-US" dirty="0"/>
              <a:t> The widest possible sources of data were brought together to understand the performance of businesses.</a:t>
            </a:r>
          </a:p>
          <a:p>
            <a:r>
              <a:rPr lang="en-US" dirty="0"/>
              <a:t> This included working with private sector partner glass.ai to read the </a:t>
            </a:r>
            <a:r>
              <a:rPr lang="en-US" dirty="0" err="1"/>
              <a:t>covid</a:t>
            </a:r>
            <a:r>
              <a:rPr lang="en-US" dirty="0"/>
              <a:t> notices on home pages of more than half a million business websites to better understand their trading status.</a:t>
            </a:r>
          </a:p>
          <a:p>
            <a:r>
              <a:rPr lang="en-US" dirty="0"/>
              <a:t> Record level data from business websites was combined with other data sources and made available to the response chasing efforts in Business Data Operations Division (BDOD).</a:t>
            </a:r>
          </a:p>
          <a:p>
            <a:endParaRPr lang="en-US" dirty="0"/>
          </a:p>
          <a:p>
            <a:r>
              <a:rPr lang="en-US" dirty="0"/>
              <a:t>Challenging problem, but one we needed to explore – used key words &amp; linked to IDBR - ~0.5 million businesses in the sample, but fewer with notices &amp; linked </a:t>
            </a:r>
          </a:p>
          <a:p>
            <a:endParaRPr lang="en-US" dirty="0">
              <a:cs typeface="Calibri"/>
            </a:endParaRPr>
          </a:p>
          <a:p>
            <a:r>
              <a:rPr lang="en-US" dirty="0">
                <a:cs typeface="Calibri"/>
              </a:rPr>
              <a:t>collab with private sector again</a:t>
            </a:r>
          </a:p>
          <a:p>
            <a:r>
              <a:rPr lang="en-US" dirty="0">
                <a:cs typeface="Calibri"/>
              </a:rPr>
              <a:t>Didn’t resolve the problem, had </a:t>
            </a:r>
            <a:r>
              <a:rPr lang="en-US" dirty="0" err="1">
                <a:cs typeface="Calibri"/>
              </a:rPr>
              <a:t>ot</a:t>
            </a:r>
            <a:r>
              <a:rPr lang="en-US" dirty="0">
                <a:cs typeface="Calibri"/>
              </a:rPr>
              <a:t> explore, identified some further ideas to follow up &amp; demonstrated what could be done</a:t>
            </a:r>
          </a:p>
          <a:p>
            <a:endParaRPr lang="en-US" dirty="0">
              <a:cs typeface="Calibri"/>
            </a:endParaRPr>
          </a:p>
          <a:p>
            <a:r>
              <a:rPr lang="en-US" dirty="0"/>
              <a:t> </a:t>
            </a:r>
          </a:p>
          <a:p>
            <a:r>
              <a:rPr lang="en-US" dirty="0"/>
              <a:t>Reference: Some of the above note (including “around one in four businesses had temporarily stopped trading”) is from Jonathan </a:t>
            </a:r>
            <a:r>
              <a:rPr lang="en-US" dirty="0" err="1"/>
              <a:t>Athow’s</a:t>
            </a:r>
            <a:r>
              <a:rPr lang="en-US" dirty="0"/>
              <a:t> May 29th 2020 blog: https://blog.ons.gov.uk/2020/05/29/no-part-of-the-economy-remains-untouched-update-on-how-the-ons-is-measuring-the-impact-of-covid-19/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12AF0-050C-42D8-ABE2-29C751CBE1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145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was a very small selection of some of the work done by ONS – there has a been a huge amount more done, and I wanted to say first, how proud I am of the response from all my ONS colleagues</a:t>
            </a:r>
          </a:p>
          <a:p>
            <a:endParaRPr lang="en-GB" dirty="0"/>
          </a:p>
          <a:p>
            <a:r>
              <a:rPr lang="en-GB" dirty="0"/>
              <a:t>Haven’t talked about the </a:t>
            </a:r>
            <a:r>
              <a:rPr lang="en-GB" dirty="0" err="1"/>
              <a:t>covid</a:t>
            </a:r>
            <a:r>
              <a:rPr lang="en-GB" dirty="0"/>
              <a:t> infection survey, or the business impact of covid-19 survey, or the opinions and lifestyle survey or many of the other amazing things…</a:t>
            </a:r>
          </a:p>
          <a:p>
            <a:endParaRPr lang="en-GB" dirty="0"/>
          </a:p>
          <a:p>
            <a:r>
              <a:rPr lang="en-GB" dirty="0"/>
              <a:t>But, here’s some of the things </a:t>
            </a:r>
            <a:r>
              <a:rPr lang="en-GB"/>
              <a:t>we’ve learned</a:t>
            </a:r>
            <a:endParaRPr lang="en-GB" dirty="0"/>
          </a:p>
          <a:p>
            <a:endParaRPr lang="en-GB" dirty="0"/>
          </a:p>
          <a:p>
            <a:r>
              <a:rPr lang="en-GB" dirty="0"/>
              <a:t>Collaboration – needs to feed rapidly into decision-makers, data + skills + subject matter experts</a:t>
            </a:r>
          </a:p>
          <a:p>
            <a:endParaRPr lang="en-GB" dirty="0"/>
          </a:p>
          <a:p>
            <a:r>
              <a:rPr lang="en-GB" dirty="0"/>
              <a:t>Novel data sources – commercial confidentiality – rich source of big data in private sector</a:t>
            </a:r>
          </a:p>
          <a:p>
            <a:endParaRPr lang="en-GB" dirty="0"/>
          </a:p>
          <a:p>
            <a:endParaRPr lang="en-GB" dirty="0"/>
          </a:p>
          <a:p>
            <a:r>
              <a:rPr lang="en-GB" dirty="0"/>
              <a:t>Caveats and quality issues as lots of new models and data sources are stood up – need to be careful about presentation to non-analysts</a:t>
            </a:r>
          </a:p>
          <a:p>
            <a:r>
              <a:rPr lang="en-GB" dirty="0"/>
              <a:t>Innovation </a:t>
            </a:r>
          </a:p>
          <a:p>
            <a:endParaRPr lang="en-GB" dirty="0"/>
          </a:p>
          <a:p>
            <a:r>
              <a:rPr lang="en-GB" dirty="0"/>
              <a:t>And some thoughts about preparing for the future– don’t be afraid it won’t work</a:t>
            </a:r>
          </a:p>
        </p:txBody>
      </p:sp>
      <p:sp>
        <p:nvSpPr>
          <p:cNvPr id="4" name="Slide Number Placeholder 3"/>
          <p:cNvSpPr>
            <a:spLocks noGrp="1"/>
          </p:cNvSpPr>
          <p:nvPr>
            <p:ph type="sldNum" sz="quarter" idx="5"/>
          </p:nvPr>
        </p:nvSpPr>
        <p:spPr/>
        <p:txBody>
          <a:bodyPr/>
          <a:lstStyle/>
          <a:p>
            <a:fld id="{65D9F432-82E9-4E61-A917-693FF711E140}" type="slidenum">
              <a:rPr lang="en-GB" smtClean="0"/>
              <a:t>14</a:t>
            </a:fld>
            <a:endParaRPr lang="en-GB"/>
          </a:p>
        </p:txBody>
      </p:sp>
    </p:spTree>
    <p:extLst>
      <p:ext uri="{BB962C8B-B14F-4D97-AF65-F5344CB8AC3E}">
        <p14:creationId xmlns:p14="http://schemas.microsoft.com/office/powerpoint/2010/main" val="67628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Collaboration – needs to feed rapidly into decision-makers</a:t>
            </a:r>
          </a:p>
          <a:p>
            <a:r>
              <a:rPr lang="en-GB" dirty="0"/>
              <a:t>Caveats and quality issues as lots of new models and data sources are stood up – need to be careful about presentation to non-analysts</a:t>
            </a:r>
          </a:p>
          <a:p>
            <a:r>
              <a:rPr lang="en-GB" dirty="0"/>
              <a:t>Innovation </a:t>
            </a:r>
          </a:p>
          <a:p>
            <a:endParaRPr lang="en-GB" dirty="0"/>
          </a:p>
          <a:p>
            <a:r>
              <a:rPr lang="en-GB" dirty="0"/>
              <a:t>And some thoughts about preparing for the future– don’t be afraid it won’t work</a:t>
            </a:r>
          </a:p>
        </p:txBody>
      </p:sp>
      <p:sp>
        <p:nvSpPr>
          <p:cNvPr id="4" name="Slide Number Placeholder 3"/>
          <p:cNvSpPr>
            <a:spLocks noGrp="1"/>
          </p:cNvSpPr>
          <p:nvPr>
            <p:ph type="sldNum" sz="quarter" idx="5"/>
          </p:nvPr>
        </p:nvSpPr>
        <p:spPr/>
        <p:txBody>
          <a:bodyPr/>
          <a:lstStyle/>
          <a:p>
            <a:fld id="{65D9F432-82E9-4E61-A917-693FF711E140}" type="slidenum">
              <a:rPr lang="en-GB" smtClean="0"/>
              <a:t>15</a:t>
            </a:fld>
            <a:endParaRPr lang="en-GB"/>
          </a:p>
        </p:txBody>
      </p:sp>
    </p:spTree>
    <p:extLst>
      <p:ext uri="{BB962C8B-B14F-4D97-AF65-F5344CB8AC3E}">
        <p14:creationId xmlns:p14="http://schemas.microsoft.com/office/powerpoint/2010/main" val="624780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B2A83-5B67-6342-A65E-4273B77925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31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Want to talk broadly about 3 themes</a:t>
            </a:r>
          </a:p>
          <a:p>
            <a:endParaRPr lang="en-GB" dirty="0"/>
          </a:p>
          <a:p>
            <a:r>
              <a:rPr lang="en-GB" dirty="0"/>
              <a:t>based on the experience of the Campus in responding to the crisis</a:t>
            </a:r>
          </a:p>
          <a:p>
            <a:endParaRPr lang="en-GB" dirty="0"/>
          </a:p>
          <a:p>
            <a:r>
              <a:rPr lang="en-GB" dirty="0"/>
              <a:t>Data &amp; collaboration, ingredients for data science</a:t>
            </a:r>
          </a:p>
          <a:p>
            <a:r>
              <a:rPr lang="en-GB" dirty="0"/>
              <a:t>Some examples of data science we’ve produce over the last year</a:t>
            </a:r>
          </a:p>
          <a:p>
            <a:r>
              <a:rPr lang="en-GB" dirty="0"/>
              <a:t>And then round up with a summary of what we’ve learned and some questions for the future which I hope will provoke some questions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B2A83-5B67-6342-A65E-4273B77925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00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 with data – if you don’t have the data, you can’t science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year ago exactly…</a:t>
            </a:r>
          </a:p>
          <a:p>
            <a:r>
              <a:rPr lang="en-GB" dirty="0"/>
              <a:t>At the start of the pandemic, there were 2 urgent questions we were asked</a:t>
            </a:r>
          </a:p>
          <a:p>
            <a:endParaRPr lang="en-GB" dirty="0"/>
          </a:p>
          <a:p>
            <a:r>
              <a:rPr lang="en-GB" dirty="0"/>
              <a:t>Are the restrictions working, particularly around the movement of people, shielding the vulnerable</a:t>
            </a:r>
          </a:p>
          <a:p>
            <a:r>
              <a:rPr lang="en-GB" dirty="0"/>
              <a:t>And what is the impact on the economy</a:t>
            </a:r>
          </a:p>
          <a:p>
            <a:endParaRPr lang="en-GB" dirty="0"/>
          </a:p>
          <a:p>
            <a:r>
              <a:rPr lang="en-GB" dirty="0"/>
              <a:t>And can we have it daily….</a:t>
            </a:r>
          </a:p>
          <a:p>
            <a:endParaRPr lang="en-GB" dirty="0"/>
          </a:p>
          <a:p>
            <a:r>
              <a:rPr lang="en-GB" dirty="0"/>
              <a:t>Search was on… data sources that could do this with low latency and high frequency</a:t>
            </a:r>
          </a:p>
          <a:p>
            <a:endParaRPr lang="en-GB" dirty="0"/>
          </a:p>
          <a:p>
            <a:r>
              <a:rPr lang="en-GB" dirty="0"/>
              <a:t>Building on our faster indicators programme – template for this work</a:t>
            </a:r>
          </a:p>
        </p:txBody>
      </p:sp>
      <p:sp>
        <p:nvSpPr>
          <p:cNvPr id="4" name="Slide Number Placeholder 3"/>
          <p:cNvSpPr>
            <a:spLocks noGrp="1"/>
          </p:cNvSpPr>
          <p:nvPr>
            <p:ph type="sldNum" sz="quarter" idx="5"/>
          </p:nvPr>
        </p:nvSpPr>
        <p:spPr/>
        <p:txBody>
          <a:bodyPr/>
          <a:lstStyle/>
          <a:p>
            <a:fld id="{65D9F432-82E9-4E61-A917-693FF711E140}" type="slidenum">
              <a:rPr lang="en-GB" smtClean="0"/>
              <a:t>3</a:t>
            </a:fld>
            <a:endParaRPr lang="en-GB"/>
          </a:p>
        </p:txBody>
      </p:sp>
    </p:spTree>
    <p:extLst>
      <p:ext uri="{BB962C8B-B14F-4D97-AF65-F5344CB8AC3E}">
        <p14:creationId xmlns:p14="http://schemas.microsoft.com/office/powerpoint/2010/main" val="339977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At the outbreak of the pandemic, as lockdowns were imposed, there was an urgent need to understand the impact of the lockdowns on people’s mobility</a:t>
            </a:r>
          </a:p>
          <a:p>
            <a:pPr marL="171450" indent="-171450">
              <a:buFont typeface="Arial" panose="020B0604020202020204" pitchFamily="34" charset="0"/>
              <a:buChar char="•"/>
            </a:pPr>
            <a:r>
              <a:rPr lang="en-GB" dirty="0"/>
              <a:t>Google released data for 131 countries</a:t>
            </a:r>
          </a:p>
          <a:p>
            <a:pPr marL="628650" lvl="1" indent="-171450">
              <a:buFont typeface="Arial" panose="020B0604020202020204" pitchFamily="34" charset="0"/>
              <a:buChar char="•"/>
            </a:pPr>
            <a:r>
              <a:rPr lang="en-GB" dirty="0"/>
              <a:t>At national and regional levels</a:t>
            </a:r>
          </a:p>
          <a:p>
            <a:pPr marL="628650" lvl="1" indent="-171450">
              <a:buFont typeface="Arial" panose="020B0604020202020204" pitchFamily="34" charset="0"/>
              <a:buChar char="•"/>
            </a:pPr>
            <a:r>
              <a:rPr lang="en-GB" dirty="0"/>
              <a:t>For 6 different types of places: residential, workplace, retail and recreation, parks, transit stations and groceries and pharmacies</a:t>
            </a:r>
          </a:p>
          <a:p>
            <a:pPr marL="171450" lvl="0" indent="-171450">
              <a:buFont typeface="Arial" panose="020B0604020202020204" pitchFamily="34" charset="0"/>
              <a:buChar char="•"/>
            </a:pPr>
            <a:r>
              <a:rPr lang="en-GB" dirty="0"/>
              <a:t>Derived from data from those who have turned on Location History</a:t>
            </a:r>
          </a:p>
          <a:p>
            <a:pPr marL="171450" lvl="0" indent="-171450">
              <a:buFont typeface="Arial" panose="020B0604020202020204" pitchFamily="34" charset="0"/>
              <a:buChar char="•"/>
            </a:pPr>
            <a:r>
              <a:rPr lang="en-GB" dirty="0"/>
              <a:t>All data are aggregated and anonymised</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International comparisons</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Bias and uncertainty – useful indicators</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BUT – this was initially released as pdf (!)</a:t>
            </a:r>
          </a:p>
          <a:p>
            <a:pPr marL="171450" lvl="0" indent="-171450">
              <a:buFont typeface="Arial" panose="020B0604020202020204" pitchFamily="34" charset="0"/>
              <a:buChar char="•"/>
            </a:pPr>
            <a:r>
              <a:rPr lang="en-GB" dirty="0"/>
              <a:t>The Campus team worked flat out to convert the pdfs to machine-readable csv versions within 48 hours, making this available via GitHub to people around the world</a:t>
            </a:r>
          </a:p>
          <a:p>
            <a:pPr marL="171450" lvl="0" indent="-171450">
              <a:buFont typeface="Arial" panose="020B0604020202020204" pitchFamily="34" charset="0"/>
              <a:buChar char="•"/>
            </a:pPr>
            <a:r>
              <a:rPr lang="en-GB" dirty="0"/>
              <a:t>Where the Campus goes, Google follows – some time afterwards, Google changed their format to csv</a:t>
            </a:r>
          </a:p>
          <a:p>
            <a:pPr marL="171450" lvl="0" indent="-171450">
              <a:buFont typeface="Arial" panose="020B0604020202020204" pitchFamily="34" charset="0"/>
              <a:buChar char="•"/>
            </a:pPr>
            <a:r>
              <a:rPr lang="en-GB" dirty="0"/>
              <a:t>These data, supplemented with data form other sources such as telecoms data, have proved crucial in understanding the impact of lockdown – both the initial all-UK lockdown, and also subsequent recent localised lockdowns</a:t>
            </a:r>
          </a:p>
          <a:p>
            <a:pPr marL="171450" lvl="0" indent="-171450">
              <a:buFont typeface="Arial" panose="020B0604020202020204" pitchFamily="34" charset="0"/>
              <a:buChar char="•"/>
            </a:pPr>
            <a:r>
              <a:rPr lang="en-GB" dirty="0"/>
              <a:t>And, we have combined it with card spending data, to analyse the impact of the lockdown and reduced mobility on local economies (Frankie, to note, we can’t show this, but we can mention it..)</a:t>
            </a:r>
          </a:p>
          <a:p>
            <a:pPr marL="171450" lvl="0" indent="-171450">
              <a:buFont typeface="Arial" panose="020B0604020202020204" pitchFamily="34" charset="0"/>
              <a:buChar char="•"/>
            </a:pPr>
            <a:r>
              <a:rPr lang="en-GB" dirty="0"/>
              <a:t>This has fed in to the PM’s decision-making</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12AF0-050C-42D8-ABE2-29C751CBE1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44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dirty="0"/>
              <a:t>Note all data aggregated and anonymised before it reaches us</a:t>
            </a:r>
          </a:p>
          <a:p>
            <a:pPr marL="171450" lvl="0" indent="-171450">
              <a:buFont typeface="Arial" panose="020B0604020202020204" pitchFamily="34" charset="0"/>
              <a:buChar char="•"/>
            </a:pPr>
            <a:r>
              <a:rPr lang="en-GB" dirty="0"/>
              <a:t>Rich source of info</a:t>
            </a:r>
          </a:p>
          <a:p>
            <a:pPr marL="171450" lvl="0" indent="-171450">
              <a:buFont typeface="Arial" panose="020B0604020202020204" pitchFamily="34" charset="0"/>
              <a:buChar char="•"/>
            </a:pPr>
            <a:r>
              <a:rPr lang="en-GB" dirty="0"/>
              <a:t>Highlighted uses of this sort of data for post-</a:t>
            </a:r>
            <a:r>
              <a:rPr lang="en-GB" dirty="0" err="1"/>
              <a:t>covid</a:t>
            </a:r>
            <a:r>
              <a:rPr lang="en-GB" dirty="0"/>
              <a:t> work, including around mobility and real-time populations</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Aggregated - trust</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But this doesn’t tell you about more detailed behaviours, and represents trends, each with own biases</a:t>
            </a:r>
          </a:p>
          <a:p>
            <a:pPr marL="171450" lvl="0" indent="-171450">
              <a:buFont typeface="Arial" panose="020B0604020202020204" pitchFamily="34" charset="0"/>
              <a:buChar char="•"/>
            </a:pPr>
            <a:r>
              <a:rPr lang="en-GB" dirty="0"/>
              <a:t>Compliance with lockdown, self isolation, bubbles?</a:t>
            </a:r>
          </a:p>
          <a:p>
            <a:pPr marL="171450" lvl="0" indent="-171450">
              <a:buFont typeface="Arial" panose="020B0604020202020204" pitchFamily="34" charset="0"/>
              <a:buChar char="•"/>
            </a:pPr>
            <a:r>
              <a:rPr lang="en-GB" dirty="0"/>
              <a:t>Wearing a facemask? – ethical implications of monitoring this, as well as technical ones – no training dataset</a:t>
            </a:r>
          </a:p>
          <a:p>
            <a:pPr marL="171450" lvl="0" indent="-171450">
              <a:buFont typeface="Arial" panose="020B0604020202020204" pitchFamily="34" charset="0"/>
              <a:buChar char="•"/>
            </a:pPr>
            <a:r>
              <a:rPr lang="en-GB" dirty="0"/>
              <a:t>Still need to ask directly – opinions and lifestyle survey</a:t>
            </a:r>
          </a:p>
          <a:p>
            <a:pPr marL="171450" lvl="0" indent="-171450">
              <a:buFont typeface="Arial" panose="020B0604020202020204" pitchFamily="34" charset="0"/>
              <a:buChar char="•"/>
            </a:pPr>
            <a:r>
              <a:rPr lang="en-GB" dirty="0"/>
              <a:t>And of course infections need to be tested, ONS also stood up vast Covid infection Survey very rapidly. Giving robust results for population rate of infection</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But very clear that these data hold lots of promise – real time pops, migration, travel, tourism and so on – continue to explore post </a:t>
            </a:r>
            <a:r>
              <a:rPr lang="en-GB" dirty="0" err="1"/>
              <a:t>covid</a:t>
            </a:r>
            <a:r>
              <a:rPr lang="en-GB" dirty="0"/>
              <a:t>, x-gov, DA, local gov</a:t>
            </a:r>
          </a:p>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12AF0-050C-42D8-ABE2-29C751CBE1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95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dirty="0"/>
              <a:t>spending data vital to understand impact </a:t>
            </a:r>
          </a:p>
          <a:p>
            <a:pPr marL="171450" lvl="0" indent="-171450">
              <a:buFont typeface="Arial" panose="020B0604020202020204" pitchFamily="34" charset="0"/>
              <a:buChar char="•"/>
            </a:pPr>
            <a:r>
              <a:rPr lang="en-GB" dirty="0"/>
              <a:t>Important to be granular, especially as different restrictions came in</a:t>
            </a:r>
          </a:p>
          <a:p>
            <a:pPr marL="171450" lvl="0" indent="-171450">
              <a:buFont typeface="Arial" panose="020B0604020202020204" pitchFamily="34" charset="0"/>
              <a:buChar char="•"/>
            </a:pPr>
            <a:r>
              <a:rPr lang="en-GB" dirty="0"/>
              <a:t>Fascinating chart from recent publication</a:t>
            </a:r>
          </a:p>
          <a:p>
            <a:pPr marL="171450" lvl="0" indent="-171450">
              <a:buFont typeface="Arial" panose="020B0604020202020204" pitchFamily="34" charset="0"/>
              <a:buChar char="•"/>
            </a:pPr>
            <a:r>
              <a:rPr lang="en-GB" dirty="0"/>
              <a:t>But data isn’t a survey, so we know there are biases in the population – rapid assessment of quality versus decades of understanding surveys</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Clear that fast indications of trends are useful to decision-makers in rapidly-changing situations</a:t>
            </a:r>
          </a:p>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12AF0-050C-42D8-ABE2-29C751CBE1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52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skills</a:t>
            </a:r>
          </a:p>
          <a:p>
            <a:r>
              <a:rPr lang="en-GB" dirty="0"/>
              <a:t>Focus on priorities</a:t>
            </a:r>
          </a:p>
          <a:p>
            <a:r>
              <a:rPr lang="en-GB" dirty="0"/>
              <a:t>Leverage opportunities</a:t>
            </a:r>
          </a:p>
          <a:p>
            <a:r>
              <a:rPr lang="en-GB" dirty="0"/>
              <a:t>Have already talked about some of our private sector relationships, also call on academic sector, particularly for independent QA of models – particularly for a rapid response</a:t>
            </a:r>
          </a:p>
          <a:p>
            <a:r>
              <a:rPr lang="en-GB" dirty="0"/>
              <a:t>Data acquisition and data engineering</a:t>
            </a:r>
          </a:p>
          <a:p>
            <a:endParaRPr lang="en-GB" dirty="0"/>
          </a:p>
          <a:p>
            <a:r>
              <a:rPr lang="en-GB" dirty="0"/>
              <a:t>And of course colleagues across government</a:t>
            </a:r>
          </a:p>
          <a:p>
            <a:endParaRPr lang="en-GB" dirty="0"/>
          </a:p>
          <a:p>
            <a:r>
              <a:rPr lang="en-GB" dirty="0"/>
              <a:t>But, to collaborate, you need the right tools and environments as well</a:t>
            </a:r>
          </a:p>
        </p:txBody>
      </p:sp>
      <p:sp>
        <p:nvSpPr>
          <p:cNvPr id="4" name="Slide Number Placeholder 3"/>
          <p:cNvSpPr>
            <a:spLocks noGrp="1"/>
          </p:cNvSpPr>
          <p:nvPr>
            <p:ph type="sldNum" sz="quarter" idx="5"/>
          </p:nvPr>
        </p:nvSpPr>
        <p:spPr/>
        <p:txBody>
          <a:bodyPr/>
          <a:lstStyle/>
          <a:p>
            <a:fld id="{65D9F432-82E9-4E61-A917-693FF711E140}" type="slidenum">
              <a:rPr lang="en-GB" smtClean="0"/>
              <a:t>7</a:t>
            </a:fld>
            <a:endParaRPr lang="en-GB"/>
          </a:p>
        </p:txBody>
      </p:sp>
    </p:spTree>
    <p:extLst>
      <p:ext uri="{BB962C8B-B14F-4D97-AF65-F5344CB8AC3E}">
        <p14:creationId xmlns:p14="http://schemas.microsoft.com/office/powerpoint/2010/main" val="253574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72AB5F4-AF46-4436-86A2-3FF72C9F526D}"/>
              </a:ext>
            </a:extLst>
          </p:cNvPr>
          <p:cNvSpPr>
            <a:spLocks noGrp="1"/>
          </p:cNvSpPr>
          <p:nvPr>
            <p:ph type="body" idx="1"/>
          </p:nvPr>
        </p:nvSpPr>
        <p:spPr/>
        <p:txBody>
          <a:bodyPr/>
          <a:lstStyle/>
          <a:p>
            <a:r>
              <a:rPr lang="en-GB" dirty="0"/>
              <a:t>Data &amp; people – geospatial  - underpins </a:t>
            </a:r>
            <a:r>
              <a:rPr lang="en-GB" dirty="0" err="1"/>
              <a:t>iother</a:t>
            </a:r>
            <a:r>
              <a:rPr lang="en-GB" dirty="0"/>
              <a:t> work – you need </a:t>
            </a:r>
            <a:r>
              <a:rPr lang="en-GB" dirty="0" err="1"/>
              <a:t>ot</a:t>
            </a:r>
            <a:r>
              <a:rPr lang="en-GB" dirty="0"/>
              <a:t> have good denominators</a:t>
            </a:r>
          </a:p>
          <a:p>
            <a:r>
              <a:rPr lang="en-GB" dirty="0"/>
              <a:t>granular geospatial data important</a:t>
            </a:r>
          </a:p>
          <a:p>
            <a:r>
              <a:rPr lang="en-GB" dirty="0"/>
              <a:t>Need good denominators</a:t>
            </a:r>
          </a:p>
          <a:p>
            <a:r>
              <a:rPr lang="en-GB" dirty="0"/>
              <a:t>+ also working closely with </a:t>
            </a:r>
            <a:r>
              <a:rPr lang="en-GB" dirty="0" err="1"/>
              <a:t>jBC</a:t>
            </a:r>
            <a:r>
              <a:rPr lang="en-GB" dirty="0"/>
              <a:t> – focus on priorities</a:t>
            </a:r>
          </a:p>
          <a:p>
            <a:r>
              <a:rPr lang="en-GB" dirty="0"/>
              <a:t>Wastewater – </a:t>
            </a:r>
            <a:r>
              <a:rPr lang="en-GB" sz="1200" b="0" i="0" u="none" strike="noStrike" kern="1200" dirty="0">
                <a:solidFill>
                  <a:schemeClr val="tx1"/>
                </a:solidFill>
                <a:effectLst/>
                <a:latin typeface="+mn-lt"/>
                <a:ea typeface="+mn-ea"/>
                <a:cs typeface="+mn-cs"/>
              </a:rPr>
              <a:t>Turns out, </a:t>
            </a:r>
            <a:r>
              <a:rPr lang="en-GB" sz="1200" b="0" i="0" u="none" strike="noStrike" kern="1200" dirty="0" err="1">
                <a:solidFill>
                  <a:schemeClr val="tx1"/>
                </a:solidFill>
                <a:effectLst/>
                <a:latin typeface="+mn-lt"/>
                <a:ea typeface="+mn-ea"/>
                <a:cs typeface="+mn-cs"/>
              </a:rPr>
              <a:t>covid</a:t>
            </a:r>
            <a:r>
              <a:rPr lang="en-GB" sz="1200" b="0" i="0" u="none" strike="noStrike" kern="1200" dirty="0">
                <a:solidFill>
                  <a:schemeClr val="tx1"/>
                </a:solidFill>
                <a:effectLst/>
                <a:latin typeface="+mn-lt"/>
                <a:ea typeface="+mn-ea"/>
                <a:cs typeface="+mn-cs"/>
              </a:rPr>
              <a:t> can be detected in </a:t>
            </a:r>
            <a:r>
              <a:rPr lang="en-GB" sz="1200" b="0" i="0" u="none" strike="noStrike" kern="1200" dirty="0" err="1">
                <a:solidFill>
                  <a:schemeClr val="tx1"/>
                </a:solidFill>
                <a:effectLst/>
                <a:latin typeface="+mn-lt"/>
                <a:ea typeface="+mn-ea"/>
                <a:cs typeface="+mn-cs"/>
              </a:rPr>
              <a:t>fecal</a:t>
            </a:r>
            <a:r>
              <a:rPr lang="en-GB" sz="1200" b="0" i="0" u="none" strike="noStrike" kern="1200" dirty="0">
                <a:solidFill>
                  <a:schemeClr val="tx1"/>
                </a:solidFill>
                <a:effectLst/>
                <a:latin typeface="+mn-lt"/>
                <a:ea typeface="+mn-ea"/>
                <a:cs typeface="+mn-cs"/>
              </a:rPr>
              <a:t> matter. Opportunity to identify outbreaks in waste water</a:t>
            </a:r>
            <a:endParaRPr lang="en-GB" dirty="0"/>
          </a:p>
          <a:p>
            <a:r>
              <a:rPr lang="en-GB" dirty="0"/>
              <a:t>Mapping high risk industries</a:t>
            </a:r>
          </a:p>
          <a:p>
            <a:r>
              <a:rPr lang="en-GB" dirty="0"/>
              <a:t>Feeds into risk model for </a:t>
            </a:r>
            <a:r>
              <a:rPr lang="en-GB" dirty="0" err="1"/>
              <a:t>covid</a:t>
            </a:r>
            <a:r>
              <a:rPr lang="en-GB" dirty="0"/>
              <a:t> </a:t>
            </a:r>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collaborate, need a secure platform – data + right tools + people + processes</a:t>
            </a:r>
          </a:p>
          <a:p>
            <a:r>
              <a:rPr lang="en-US">
                <a:cs typeface="Calibri"/>
              </a:rPr>
              <a:t>Google cloud</a:t>
            </a:r>
            <a:endParaRPr lang="en-US" dirty="0">
              <a:cs typeface="Calibri"/>
            </a:endParaRPr>
          </a:p>
          <a:p>
            <a:endParaRPr lang="en-US" dirty="0">
              <a:cs typeface="Calibri"/>
            </a:endParaRPr>
          </a:p>
          <a:p>
            <a:r>
              <a:rPr lang="en-US" dirty="0">
                <a:cs typeface="Calibri"/>
              </a:rPr>
              <a:t>For collaboration with joint biosecurity centre – different data sharing permissions for different datasets – both disclosure control and commercial considerations</a:t>
            </a:r>
          </a:p>
          <a:p>
            <a:endParaRPr lang="en-US" dirty="0">
              <a:cs typeface="Calibri"/>
            </a:endParaRPr>
          </a:p>
          <a:p>
            <a:r>
              <a:rPr lang="en-US" dirty="0">
                <a:cs typeface="Calibri"/>
              </a:rPr>
              <a:t>Security at heart of the design, zero trust with different </a:t>
            </a:r>
          </a:p>
          <a:p>
            <a:r>
              <a:rPr lang="en-US" dirty="0">
                <a:cs typeface="Calibri"/>
              </a:rPr>
              <a:t>Cross department design and implementation delivered at pace</a:t>
            </a:r>
          </a:p>
          <a:p>
            <a:r>
              <a:rPr lang="en-US" dirty="0">
                <a:cs typeface="Calibri"/>
              </a:rPr>
              <a:t>Data ingested and stored in </a:t>
            </a:r>
            <a:r>
              <a:rPr lang="en-US" dirty="0" err="1">
                <a:cs typeface="Calibri"/>
              </a:rPr>
              <a:t>BigQuery</a:t>
            </a:r>
            <a:r>
              <a:rPr lang="en-US" dirty="0">
                <a:cs typeface="Calibri"/>
              </a:rPr>
              <a:t> data warehouse</a:t>
            </a:r>
          </a:p>
          <a:p>
            <a:r>
              <a:rPr lang="en-US" dirty="0">
                <a:cs typeface="Calibri"/>
              </a:rPr>
              <a:t>Hosts both prototyping and automated analysis</a:t>
            </a:r>
          </a:p>
          <a:p>
            <a:r>
              <a:rPr lang="en-US" dirty="0">
                <a:cs typeface="Calibri"/>
              </a:rPr>
              <a:t>Disclosure controlled area for sharing outputs</a:t>
            </a:r>
          </a:p>
          <a:p>
            <a:r>
              <a:rPr lang="en-US" dirty="0">
                <a:cs typeface="Calibri"/>
              </a:rPr>
              <a:t>Over 30 users, 73 datasets, 15 external users on </a:t>
            </a:r>
            <a:r>
              <a:rPr lang="en-US" dirty="0" err="1">
                <a:cs typeface="Calibri"/>
              </a:rPr>
              <a:t>DataStudio</a:t>
            </a:r>
            <a:r>
              <a:rPr lang="en-US" dirty="0">
                <a:cs typeface="Calibri"/>
              </a:rPr>
              <a:t> and costs ~£300/month</a:t>
            </a:r>
          </a:p>
          <a:p>
            <a:endParaRPr lang="en-US" dirty="0">
              <a:cs typeface="Calibri"/>
            </a:endParaRPr>
          </a:p>
          <a:p>
            <a:r>
              <a:rPr lang="en-US" dirty="0">
                <a:cs typeface="Calibri"/>
              </a:rPr>
              <a:t>Template for other work – to date, 2 others, feeding into IDP</a:t>
            </a:r>
          </a:p>
        </p:txBody>
      </p:sp>
      <p:sp>
        <p:nvSpPr>
          <p:cNvPr id="4" name="Slide Number Placeholder 3"/>
          <p:cNvSpPr>
            <a:spLocks noGrp="1"/>
          </p:cNvSpPr>
          <p:nvPr>
            <p:ph type="sldNum" sz="quarter" idx="5"/>
          </p:nvPr>
        </p:nvSpPr>
        <p:spPr/>
        <p:txBody>
          <a:bodyPr/>
          <a:lstStyle/>
          <a:p>
            <a:fld id="{BF6B2A83-5B67-6342-A65E-4273B7792555}" type="slidenum">
              <a:rPr lang="en-US" smtClean="0"/>
              <a:t>9</a:t>
            </a:fld>
            <a:endParaRPr lang="en-US"/>
          </a:p>
        </p:txBody>
      </p:sp>
    </p:spTree>
    <p:extLst>
      <p:ext uri="{BB962C8B-B14F-4D97-AF65-F5344CB8AC3E}">
        <p14:creationId xmlns:p14="http://schemas.microsoft.com/office/powerpoint/2010/main" val="187399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xml"/><Relationship Id="rId7" Type="http://schemas.openxmlformats.org/officeDocument/2006/relationships/image" Target="../media/image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 Id="rId9" Type="http://schemas.openxmlformats.org/officeDocument/2006/relationships/image" Target="../media/image4.tif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xml"/><Relationship Id="rId7" Type="http://schemas.openxmlformats.org/officeDocument/2006/relationships/image" Target="../media/image6.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xml"/><Relationship Id="rId9"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xml"/><Relationship Id="rId7" Type="http://schemas.openxmlformats.org/officeDocument/2006/relationships/image" Target="../media/image2.e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2.xml"/><Relationship Id="rId4" Type="http://schemas.openxmlformats.org/officeDocument/2006/relationships/tags" Target="../tags/tag11.xml"/><Relationship Id="rId9" Type="http://schemas.openxmlformats.org/officeDocument/2006/relationships/image" Target="../media/image4.tif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3.xml"/><Relationship Id="rId7" Type="http://schemas.openxmlformats.org/officeDocument/2006/relationships/image" Target="../media/image2.em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14.xml"/><Relationship Id="rId9" Type="http://schemas.openxmlformats.org/officeDocument/2006/relationships/image" Target="../media/image4.tif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tags" Target="../tags/tag16.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2.xml"/><Relationship Id="rId4"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2.xml"/><Relationship Id="rId4"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4.xml"/><Relationship Id="rId7" Type="http://schemas.openxmlformats.org/officeDocument/2006/relationships/image" Target="../media/image2.emf"/><Relationship Id="rId2" Type="http://schemas.openxmlformats.org/officeDocument/2006/relationships/tags" Target="../tags/tag2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25.xml"/><Relationship Id="rId9"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7.xml"/><Relationship Id="rId7" Type="http://schemas.openxmlformats.org/officeDocument/2006/relationships/image" Target="../media/image2.emf"/><Relationship Id="rId2" Type="http://schemas.openxmlformats.org/officeDocument/2006/relationships/tags" Target="../tags/tag26.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2.xml"/><Relationship Id="rId4" Type="http://schemas.openxmlformats.org/officeDocument/2006/relationships/tags" Target="../tags/tag28.xml"/><Relationship Id="rId9"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0.xml"/><Relationship Id="rId7" Type="http://schemas.openxmlformats.org/officeDocument/2006/relationships/image" Target="../media/image2.emf"/><Relationship Id="rId2" Type="http://schemas.openxmlformats.org/officeDocument/2006/relationships/tags" Target="../tags/tag29.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2.xml"/><Relationship Id="rId4" Type="http://schemas.openxmlformats.org/officeDocument/2006/relationships/tags" Target="../tags/tag31.xml"/><Relationship Id="rId9"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3.xml"/><Relationship Id="rId7" Type="http://schemas.openxmlformats.org/officeDocument/2006/relationships/image" Target="../media/image8.png"/><Relationship Id="rId2" Type="http://schemas.openxmlformats.org/officeDocument/2006/relationships/tags" Target="../tags/tag3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5.xml"/><Relationship Id="rId7" Type="http://schemas.openxmlformats.org/officeDocument/2006/relationships/image" Target="../media/image2.emf"/><Relationship Id="rId2" Type="http://schemas.openxmlformats.org/officeDocument/2006/relationships/tags" Target="../tags/tag34.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2.xml"/><Relationship Id="rId4" Type="http://schemas.openxmlformats.org/officeDocument/2006/relationships/tags" Target="../tags/tag36.xml"/><Relationship Id="rId9"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8.xml"/><Relationship Id="rId7" Type="http://schemas.openxmlformats.org/officeDocument/2006/relationships/image" Target="../media/image2.emf"/><Relationship Id="rId2" Type="http://schemas.openxmlformats.org/officeDocument/2006/relationships/tags" Target="../tags/tag37.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2.xml"/><Relationship Id="rId4" Type="http://schemas.openxmlformats.org/officeDocument/2006/relationships/tags" Target="../tags/tag39.xml"/><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1.xml"/><Relationship Id="rId7" Type="http://schemas.openxmlformats.org/officeDocument/2006/relationships/image" Target="../media/image2.emf"/><Relationship Id="rId2" Type="http://schemas.openxmlformats.org/officeDocument/2006/relationships/tags" Target="../tags/tag40.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2.xml"/><Relationship Id="rId4" Type="http://schemas.openxmlformats.org/officeDocument/2006/relationships/tags" Target="../tags/tag42.xml"/><Relationship Id="rId9"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4.xml"/><Relationship Id="rId7" Type="http://schemas.openxmlformats.org/officeDocument/2006/relationships/image" Target="../media/image12.png"/><Relationship Id="rId2" Type="http://schemas.openxmlformats.org/officeDocument/2006/relationships/tags" Target="../tags/tag43.xml"/><Relationship Id="rId1" Type="http://schemas.openxmlformats.org/officeDocument/2006/relationships/vmlDrawing" Target="../drawings/vmlDrawing16.vml"/><Relationship Id="rId6" Type="http://schemas.openxmlformats.org/officeDocument/2006/relationships/image" Target="../media/image1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6.xml"/><Relationship Id="rId7" Type="http://schemas.openxmlformats.org/officeDocument/2006/relationships/image" Target="../media/image10.png"/><Relationship Id="rId2" Type="http://schemas.openxmlformats.org/officeDocument/2006/relationships/tags" Target="../tags/tag45.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8.xml"/><Relationship Id="rId7" Type="http://schemas.openxmlformats.org/officeDocument/2006/relationships/image" Target="../media/image2.emf"/><Relationship Id="rId2" Type="http://schemas.openxmlformats.org/officeDocument/2006/relationships/tags" Target="../tags/tag47.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Master" Target="../slideMasters/slideMaster2.xml"/><Relationship Id="rId4" Type="http://schemas.openxmlformats.org/officeDocument/2006/relationships/tags" Target="../tags/tag49.xml"/><Relationship Id="rId9"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1.xml"/><Relationship Id="rId7" Type="http://schemas.openxmlformats.org/officeDocument/2006/relationships/image" Target="../media/image2.emf"/><Relationship Id="rId2" Type="http://schemas.openxmlformats.org/officeDocument/2006/relationships/tags" Target="../tags/tag50.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Master" Target="../slideMasters/slideMaster2.xml"/><Relationship Id="rId4" Type="http://schemas.openxmlformats.org/officeDocument/2006/relationships/tags" Target="../tags/tag52.xml"/><Relationship Id="rId9"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4.xml"/><Relationship Id="rId7" Type="http://schemas.openxmlformats.org/officeDocument/2006/relationships/image" Target="../media/image2.emf"/><Relationship Id="rId2" Type="http://schemas.openxmlformats.org/officeDocument/2006/relationships/tags" Target="../tags/tag53.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slideMaster" Target="../slideMasters/slideMaster2.xml"/><Relationship Id="rId4" Type="http://schemas.openxmlformats.org/officeDocument/2006/relationships/tags" Target="../tags/tag55.xml"/><Relationship Id="rId9"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7.xml"/><Relationship Id="rId7" Type="http://schemas.openxmlformats.org/officeDocument/2006/relationships/image" Target="../media/image2.emf"/><Relationship Id="rId2" Type="http://schemas.openxmlformats.org/officeDocument/2006/relationships/tags" Target="../tags/tag56.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Master" Target="../slideMasters/slideMaster2.xml"/><Relationship Id="rId4" Type="http://schemas.openxmlformats.org/officeDocument/2006/relationships/tags" Target="../tags/tag58.xml"/><Relationship Id="rId9"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0.xml"/><Relationship Id="rId7" Type="http://schemas.openxmlformats.org/officeDocument/2006/relationships/image" Target="../media/image2.emf"/><Relationship Id="rId2" Type="http://schemas.openxmlformats.org/officeDocument/2006/relationships/tags" Target="../tags/tag59.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2.xml"/><Relationship Id="rId4" Type="http://schemas.openxmlformats.org/officeDocument/2006/relationships/tags" Target="../tags/tag6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3.xml"/><Relationship Id="rId7" Type="http://schemas.openxmlformats.org/officeDocument/2006/relationships/image" Target="../media/image2.emf"/><Relationship Id="rId2" Type="http://schemas.openxmlformats.org/officeDocument/2006/relationships/tags" Target="../tags/tag62.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Master" Target="../slideMasters/slideMaster2.xml"/><Relationship Id="rId4" Type="http://schemas.openxmlformats.org/officeDocument/2006/relationships/tags" Target="../tags/tag6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6.xml"/><Relationship Id="rId7" Type="http://schemas.openxmlformats.org/officeDocument/2006/relationships/image" Target="../media/image13.png"/><Relationship Id="rId2" Type="http://schemas.openxmlformats.org/officeDocument/2006/relationships/tags" Target="../tags/tag65.xml"/><Relationship Id="rId1" Type="http://schemas.openxmlformats.org/officeDocument/2006/relationships/vmlDrawing" Target="../drawings/vmlDrawing24.vml"/><Relationship Id="rId6" Type="http://schemas.openxmlformats.org/officeDocument/2006/relationships/image" Target="../media/image11.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8.xml"/><Relationship Id="rId7" Type="http://schemas.openxmlformats.org/officeDocument/2006/relationships/image" Target="../media/image2.emf"/><Relationship Id="rId2" Type="http://schemas.openxmlformats.org/officeDocument/2006/relationships/tags" Target="../tags/tag67.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slideMaster" Target="../slideMasters/slideMaster2.xml"/><Relationship Id="rId4" Type="http://schemas.openxmlformats.org/officeDocument/2006/relationships/tags" Target="../tags/tag69.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tags" Target="../tags/tag71.xml"/><Relationship Id="rId7" Type="http://schemas.openxmlformats.org/officeDocument/2006/relationships/image" Target="../media/image3.png"/><Relationship Id="rId2" Type="http://schemas.openxmlformats.org/officeDocument/2006/relationships/tags" Target="../tags/tag70.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3.png"/><Relationship Id="rId2" Type="http://schemas.openxmlformats.org/officeDocument/2006/relationships/tags" Target="../tags/tag72.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3.png"/><Relationship Id="rId2" Type="http://schemas.openxmlformats.org/officeDocument/2006/relationships/tags" Target="../tags/tag74.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oleObject" Target="../embeddings/oleObject28.bin"/><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7.xml"/><Relationship Id="rId7" Type="http://schemas.openxmlformats.org/officeDocument/2006/relationships/image" Target="../media/image2.emf"/><Relationship Id="rId2" Type="http://schemas.openxmlformats.org/officeDocument/2006/relationships/tags" Target="../tags/tag76.xml"/><Relationship Id="rId1" Type="http://schemas.openxmlformats.org/officeDocument/2006/relationships/vmlDrawing" Target="../drawings/vmlDrawing29.vml"/><Relationship Id="rId6" Type="http://schemas.openxmlformats.org/officeDocument/2006/relationships/oleObject" Target="../embeddings/oleObject1.bin"/><Relationship Id="rId5" Type="http://schemas.openxmlformats.org/officeDocument/2006/relationships/slideMaster" Target="../slideMasters/slideMaster2.xml"/><Relationship Id="rId4" Type="http://schemas.openxmlformats.org/officeDocument/2006/relationships/tags" Target="../tags/tag78.xml"/><Relationship Id="rId9" Type="http://schemas.openxmlformats.org/officeDocument/2006/relationships/image" Target="../media/image4.tiff"/></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0.xml"/><Relationship Id="rId7" Type="http://schemas.openxmlformats.org/officeDocument/2006/relationships/image" Target="../media/image2.emf"/><Relationship Id="rId2" Type="http://schemas.openxmlformats.org/officeDocument/2006/relationships/tags" Target="../tags/tag79.xml"/><Relationship Id="rId1" Type="http://schemas.openxmlformats.org/officeDocument/2006/relationships/vmlDrawing" Target="../drawings/vmlDrawing30.vml"/><Relationship Id="rId6" Type="http://schemas.openxmlformats.org/officeDocument/2006/relationships/oleObject" Target="../embeddings/oleObject29.bin"/><Relationship Id="rId5" Type="http://schemas.openxmlformats.org/officeDocument/2006/relationships/slideMaster" Target="../slideMasters/slideMaster2.xml"/><Relationship Id="rId4" Type="http://schemas.openxmlformats.org/officeDocument/2006/relationships/tags" Target="../tags/tag81.xml"/><Relationship Id="rId9"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3.xml"/><Relationship Id="rId7" Type="http://schemas.openxmlformats.org/officeDocument/2006/relationships/image" Target="../media/image2.emf"/><Relationship Id="rId2" Type="http://schemas.openxmlformats.org/officeDocument/2006/relationships/tags" Target="../tags/tag82.xml"/><Relationship Id="rId1" Type="http://schemas.openxmlformats.org/officeDocument/2006/relationships/vmlDrawing" Target="../drawings/vmlDrawing31.vml"/><Relationship Id="rId6" Type="http://schemas.openxmlformats.org/officeDocument/2006/relationships/oleObject" Target="../embeddings/oleObject30.bin"/><Relationship Id="rId5"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ingle column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B7C50D-A92E-F542-A579-D6ACCE3E0F84}"/>
              </a:ext>
            </a:extLst>
          </p:cNvPr>
          <p:cNvSpPr/>
          <p:nvPr userDrawn="1"/>
        </p:nvSpPr>
        <p:spPr>
          <a:xfrm>
            <a:off x="0" y="6037941"/>
            <a:ext cx="12192000" cy="820059"/>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C470A4C7-A3A2-8C48-94D5-E7589555BBE3}"/>
              </a:ext>
            </a:extLst>
          </p:cNvPr>
          <p:cNvSpPr/>
          <p:nvPr/>
        </p:nvSpPr>
        <p:spPr>
          <a:xfrm>
            <a:off x="0" y="6037941"/>
            <a:ext cx="12192000" cy="820059"/>
          </a:xfrm>
          <a:prstGeom prst="rect">
            <a:avLst/>
          </a:prstGeom>
          <a:solidFill>
            <a:srgbClr val="003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884150"/>
            <a:ext cx="10515600" cy="757130"/>
          </a:xfrm>
          <a:prstGeom prst="rect">
            <a:avLst/>
          </a:prstGeom>
        </p:spPr>
        <p:txBody>
          <a:bodyPr wrap="square">
            <a:spAutoFit/>
          </a:bodyPr>
          <a:lstStyle>
            <a:lvl1pPr>
              <a:defRPr sz="4800"/>
            </a:lvl1pPr>
          </a:lstStyle>
          <a:p>
            <a:r>
              <a:rPr lang="en-US"/>
              <a:t>Add your heading here</a:t>
            </a:r>
          </a:p>
        </p:txBody>
      </p:sp>
      <p:sp>
        <p:nvSpPr>
          <p:cNvPr id="3" name="Content Placeholder 2"/>
          <p:cNvSpPr>
            <a:spLocks noGrp="1"/>
          </p:cNvSpPr>
          <p:nvPr>
            <p:ph idx="1" hasCustomPrompt="1"/>
          </p:nvPr>
        </p:nvSpPr>
        <p:spPr>
          <a:xfrm>
            <a:off x="838200" y="1911110"/>
            <a:ext cx="10515600" cy="2518575"/>
          </a:xfrm>
          <a:prstGeom prst="rect">
            <a:avLst/>
          </a:prstGeom>
        </p:spPr>
        <p:txBody>
          <a:bodyPr wrap="square" lIns="0" rIns="0" anchor="t" anchorCtr="0">
            <a:spAutoFit/>
          </a:bodyPr>
          <a:lstStyle>
            <a:lvl1pPr>
              <a:lnSpc>
                <a:spcPct val="110000"/>
              </a:lnSpc>
              <a:spcAft>
                <a:spcPts val="1000"/>
              </a:spcAft>
              <a:defRPr sz="3200">
                <a:solidFill>
                  <a:schemeClr val="tx2"/>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1" name="Picture 10" descr="Office fo National Statistics Logo">
            <a:extLst>
              <a:ext uri="{FF2B5EF4-FFF2-40B4-BE49-F238E27FC236}">
                <a16:creationId xmlns:a16="http://schemas.microsoft.com/office/drawing/2014/main" id="{67FFCDAA-C62B-DC43-BF5D-DB783C64EDDE}"/>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10" name="Picture 9" descr="Office fo National Statistics Logo">
            <a:extLst>
              <a:ext uri="{FF2B5EF4-FFF2-40B4-BE49-F238E27FC236}">
                <a16:creationId xmlns:a16="http://schemas.microsoft.com/office/drawing/2014/main" id="{82AAAE08-3182-8445-B596-A9BC966ABFE2}"/>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13" name="Slide Number Placeholder 5">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2"/>
            <a:ext cx="2867827"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13">
            <a:extLst>
              <a:ext uri="{FF2B5EF4-FFF2-40B4-BE49-F238E27FC236}">
                <a16:creationId xmlns:a16="http://schemas.microsoft.com/office/drawing/2014/main" id="{EC4B6832-9A04-854F-9075-DF58CE992FA7}"/>
              </a:ext>
            </a:extLst>
          </p:cNvPr>
          <p:cNvSpPr>
            <a:spLocks noGrp="1"/>
          </p:cNvSpPr>
          <p:nvPr>
            <p:ph type="ftr" sz="quarter" idx="3"/>
          </p:nvPr>
        </p:nvSpPr>
        <p:spPr>
          <a:xfrm>
            <a:off x="7529914" y="6250891"/>
            <a:ext cx="3842031"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Tree>
    <p:extLst>
      <p:ext uri="{BB962C8B-B14F-4D97-AF65-F5344CB8AC3E}">
        <p14:creationId xmlns:p14="http://schemas.microsoft.com/office/powerpoint/2010/main" val="228258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sp>
        <p:nvSpPr>
          <p:cNvPr id="8" name="Title 7"/>
          <p:cNvSpPr>
            <a:spLocks noGrp="1"/>
          </p:cNvSpPr>
          <p:nvPr>
            <p:ph type="title" hasCustomPrompt="1"/>
          </p:nvPr>
        </p:nvSpPr>
        <p:spPr>
          <a:xfrm>
            <a:off x="630000" y="622799"/>
            <a:ext cx="10933200" cy="332399"/>
          </a:xfrm>
        </p:spPr>
        <p:txBody>
          <a:bodyPr lIns="0" tIns="0" rIns="0" bIns="0"/>
          <a:lstStyle>
            <a:lvl1pPr>
              <a:defRPr>
                <a:solidFill>
                  <a:srgbClr val="2E3558"/>
                </a:solidFill>
                <a:latin typeface="+mj-lt"/>
                <a:ea typeface="+mj-ea"/>
                <a:cs typeface="+mj-cs"/>
                <a:sym typeface="+mj-lt"/>
              </a:defRPr>
            </a:lvl1pPr>
          </a:lstStyle>
          <a:p>
            <a:r>
              <a:rPr lang="en-US"/>
              <a:t>Click to add title</a:t>
            </a:r>
          </a:p>
        </p:txBody>
      </p:sp>
      <p:pic>
        <p:nvPicPr>
          <p:cNvPr id="14" name="Picture 13"/>
          <p:cNvPicPr>
            <a:picLocks noChangeAspect="1"/>
          </p:cNvPicPr>
          <p:nvPr userDrawn="1">
            <p:custDataLst>
              <p:tags r:id="rId4"/>
            </p:custDataLst>
          </p:nvPr>
        </p:nvPicPr>
        <p:blipFill>
          <a:blip r:embed="rId8"/>
          <a:stretch>
            <a:fillRect/>
          </a:stretch>
        </p:blipFill>
        <p:spPr>
          <a:xfrm>
            <a:off x="5483352" y="6666227"/>
            <a:ext cx="1225296" cy="191773"/>
          </a:xfrm>
          <a:prstGeom prst="rect">
            <a:avLst/>
          </a:prstGeom>
        </p:spPr>
      </p:pic>
      <p:pic>
        <p:nvPicPr>
          <p:cNvPr id="10" name="Picture 9" descr="A picture containing drawing, plate&#10;&#10;Description automatically generated">
            <a:extLst>
              <a:ext uri="{FF2B5EF4-FFF2-40B4-BE49-F238E27FC236}">
                <a16:creationId xmlns:a16="http://schemas.microsoft.com/office/drawing/2014/main" id="{5702B66D-0BEC-4759-8580-06FE4D0EDBBD}"/>
              </a:ext>
            </a:extLst>
          </p:cNvPr>
          <p:cNvPicPr>
            <a:picLocks noChangeAspect="1"/>
          </p:cNvPicPr>
          <p:nvPr userDrawn="1"/>
        </p:nvPicPr>
        <p:blipFill>
          <a:blip r:embed="rId9"/>
          <a:stretch>
            <a:fillRect/>
          </a:stretch>
        </p:blipFill>
        <p:spPr>
          <a:xfrm>
            <a:off x="96395" y="6320528"/>
            <a:ext cx="1709275" cy="470897"/>
          </a:xfrm>
          <a:prstGeom prst="rect">
            <a:avLst/>
          </a:prstGeom>
        </p:spPr>
      </p:pic>
    </p:spTree>
    <p:extLst>
      <p:ext uri="{BB962C8B-B14F-4D97-AF65-F5344CB8AC3E}">
        <p14:creationId xmlns:p14="http://schemas.microsoft.com/office/powerpoint/2010/main" val="2394898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ingle column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B7C50D-A92E-F542-A579-D6ACCE3E0F84}"/>
              </a:ext>
            </a:extLst>
          </p:cNvPr>
          <p:cNvSpPr/>
          <p:nvPr userDrawn="1"/>
        </p:nvSpPr>
        <p:spPr>
          <a:xfrm>
            <a:off x="0" y="6037941"/>
            <a:ext cx="12192000" cy="820059"/>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C470A4C7-A3A2-8C48-94D5-E7589555BBE3}"/>
              </a:ext>
            </a:extLst>
          </p:cNvPr>
          <p:cNvSpPr/>
          <p:nvPr/>
        </p:nvSpPr>
        <p:spPr>
          <a:xfrm>
            <a:off x="0" y="6037941"/>
            <a:ext cx="12192000" cy="820059"/>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884150"/>
            <a:ext cx="10515600" cy="757130"/>
          </a:xfrm>
          <a:prstGeom prst="rect">
            <a:avLst/>
          </a:prstGeom>
        </p:spPr>
        <p:txBody>
          <a:bodyPr wrap="square">
            <a:spAutoFit/>
          </a:bodyPr>
          <a:lstStyle>
            <a:lvl1pPr>
              <a:defRPr sz="4800"/>
            </a:lvl1pPr>
          </a:lstStyle>
          <a:p>
            <a:r>
              <a:rPr lang="en-US" dirty="0"/>
              <a:t>Add your heading here</a:t>
            </a:r>
          </a:p>
        </p:txBody>
      </p:sp>
      <p:sp>
        <p:nvSpPr>
          <p:cNvPr id="3" name="Content Placeholder 2"/>
          <p:cNvSpPr>
            <a:spLocks noGrp="1"/>
          </p:cNvSpPr>
          <p:nvPr>
            <p:ph idx="1" hasCustomPrompt="1"/>
          </p:nvPr>
        </p:nvSpPr>
        <p:spPr>
          <a:xfrm>
            <a:off x="838200" y="1923635"/>
            <a:ext cx="10515600" cy="2066207"/>
          </a:xfrm>
        </p:spPr>
        <p:txBody>
          <a:bodyPr anchor="t" anchorCtr="0"/>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stStyle>
          <a:p>
            <a:pPr lvl="0"/>
            <a:r>
              <a:rPr lang="en-US" dirty="0"/>
              <a:t>Single column</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Office fo National Statistics Logo">
            <a:extLst>
              <a:ext uri="{FF2B5EF4-FFF2-40B4-BE49-F238E27FC236}">
                <a16:creationId xmlns:a16="http://schemas.microsoft.com/office/drawing/2014/main" id="{67FFCDAA-C62B-DC43-BF5D-DB783C64EDDE}"/>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10" name="Picture 9" descr="Office fo National Statistics Logo">
            <a:extLst>
              <a:ext uri="{FF2B5EF4-FFF2-40B4-BE49-F238E27FC236}">
                <a16:creationId xmlns:a16="http://schemas.microsoft.com/office/drawing/2014/main" id="{82AAAE08-3182-8445-B596-A9BC966ABFE2}"/>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13" name="Slide Number Placeholder 5">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2"/>
            <a:ext cx="2867827"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4" name="Footer Placeholder 13">
            <a:extLst>
              <a:ext uri="{FF2B5EF4-FFF2-40B4-BE49-F238E27FC236}">
                <a16:creationId xmlns:a16="http://schemas.microsoft.com/office/drawing/2014/main" id="{EC4B6832-9A04-854F-9075-DF58CE992FA7}"/>
              </a:ext>
            </a:extLst>
          </p:cNvPr>
          <p:cNvSpPr>
            <a:spLocks noGrp="1"/>
          </p:cNvSpPr>
          <p:nvPr>
            <p:ph type="ftr" sz="quarter" idx="3"/>
          </p:nvPr>
        </p:nvSpPr>
        <p:spPr>
          <a:xfrm>
            <a:off x="7529914" y="6250891"/>
            <a:ext cx="3842031" cy="365125"/>
          </a:xfrm>
          <a:prstGeom prst="rect">
            <a:avLst/>
          </a:prstGeom>
        </p:spPr>
        <p:txBody>
          <a:bodyPr vert="horz" lIns="91440" tIns="45720" rIns="0" bIns="45720" rtlCol="0" anchor="t" anchorCtr="0"/>
          <a:lstStyle>
            <a:lvl1pPr algn="r">
              <a:defRPr sz="2000" b="1">
                <a:solidFill>
                  <a:schemeClr val="bg1"/>
                </a:solidFill>
              </a:defRPr>
            </a:lvl1pPr>
          </a:lstStyle>
          <a:p>
            <a:r>
              <a:rPr lang="en-US" dirty="0"/>
              <a:t>OFFICIAL SENSITIVE</a:t>
            </a:r>
          </a:p>
        </p:txBody>
      </p:sp>
    </p:spTree>
    <p:extLst>
      <p:ext uri="{BB962C8B-B14F-4D97-AF65-F5344CB8AC3E}">
        <p14:creationId xmlns:p14="http://schemas.microsoft.com/office/powerpoint/2010/main" val="482535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59919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2" name="Arc 11">
            <a:extLst>
              <a:ext uri="{FF2B5EF4-FFF2-40B4-BE49-F238E27FC236}">
                <a16:creationId xmlns:a16="http://schemas.microsoft.com/office/drawing/2014/main" id="{E095A30D-B644-4682-87D0-F50FE27C79E1}"/>
              </a:ext>
            </a:extLst>
          </p:cNvPr>
          <p:cNvSpPr/>
          <p:nvPr userDrawn="1"/>
        </p:nvSpPr>
        <p:spPr>
          <a:xfrm>
            <a:off x="0" y="4380880"/>
            <a:ext cx="12192000" cy="952107"/>
          </a:xfrm>
          <a:prstGeom prst="arc">
            <a:avLst>
              <a:gd name="adj1" fmla="val 15033598"/>
              <a:gd name="adj2" fmla="val 0"/>
            </a:avLst>
          </a:prstGeom>
          <a:ln w="19050" cap="rnd" cmpd="sng" algn="ctr">
            <a:solidFill>
              <a:srgbClr val="3EAD9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C60F8F62-6FEA-4AB2-A9F3-EC46694A8F84}"/>
              </a:ext>
            </a:extLst>
          </p:cNvPr>
          <p:cNvSpPr txBox="1"/>
          <p:nvPr userDrawn="1"/>
        </p:nvSpPr>
        <p:spPr>
          <a:xfrm>
            <a:off x="570661" y="427450"/>
            <a:ext cx="4211193" cy="686384"/>
          </a:xfrm>
          <a:prstGeom prst="rect">
            <a:avLst/>
          </a:prstGeom>
          <a:solidFill>
            <a:srgbClr val="E71C57"/>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rgbClr val="FFFFFF"/>
                </a:solidFill>
                <a:latin typeface="Arial" panose="020B0604020202020204" pitchFamily="34" charset="0"/>
                <a:cs typeface="Arial" panose="020B0604020202020204" pitchFamily="34" charset="0"/>
              </a:rPr>
              <a:t>Draft document for discussion purposes only – not government policy</a:t>
            </a:r>
          </a:p>
        </p:txBody>
      </p:sp>
      <p:pic>
        <p:nvPicPr>
          <p:cNvPr id="24" name="Picture 68">
            <a:extLst>
              <a:ext uri="{FF2B5EF4-FFF2-40B4-BE49-F238E27FC236}">
                <a16:creationId xmlns:a16="http://schemas.microsoft.com/office/drawing/2014/main" id="{8DCB74EE-8600-40D3-9615-9768153EC13D}"/>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877719" y="490353"/>
            <a:ext cx="1793511" cy="1413862"/>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142;p28">
            <a:extLst>
              <a:ext uri="{FF2B5EF4-FFF2-40B4-BE49-F238E27FC236}">
                <a16:creationId xmlns:a16="http://schemas.microsoft.com/office/drawing/2014/main" id="{19410E50-83F3-4C0F-8103-A3596B27A947}"/>
              </a:ext>
            </a:extLst>
          </p:cNvPr>
          <p:cNvSpPr txBox="1">
            <a:spLocks/>
          </p:cNvSpPr>
          <p:nvPr userDrawn="1"/>
        </p:nvSpPr>
        <p:spPr>
          <a:xfrm>
            <a:off x="4788960" y="64001"/>
            <a:ext cx="2614079" cy="365125"/>
          </a:xfrm>
          <a:prstGeom prst="rect">
            <a:avLst/>
          </a:prstGeom>
          <a:noFill/>
          <a:ln>
            <a:noFill/>
          </a:ln>
        </p:spPr>
        <p:txBody>
          <a:bodyPr spcFirstLastPara="1" wrap="square" lIns="91425" tIns="36000" rIns="91425" bIns="3600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888888"/>
              </a:buClr>
              <a:buSzPts val="1200"/>
              <a:buFont typeface="Arial"/>
              <a:buNone/>
            </a:pPr>
            <a:r>
              <a:rPr lang="en-GB" sz="1200">
                <a:solidFill>
                  <a:srgbClr val="888888"/>
                </a:solidFill>
                <a:latin typeface="Arial"/>
                <a:ea typeface="Arial"/>
                <a:cs typeface="Arial"/>
                <a:sym typeface="Arial"/>
              </a:rPr>
              <a:t>OFFICIAL: SENSITIVE</a:t>
            </a:r>
            <a:endParaRPr lang="en-GB"/>
          </a:p>
        </p:txBody>
      </p:sp>
      <p:sp>
        <p:nvSpPr>
          <p:cNvPr id="26" name="Title 1"/>
          <p:cNvSpPr>
            <a:spLocks noGrp="1"/>
          </p:cNvSpPr>
          <p:nvPr>
            <p:ph type="ctrTitle" hasCustomPrompt="1"/>
          </p:nvPr>
        </p:nvSpPr>
        <p:spPr bwMode="ltGray">
          <a:xfrm>
            <a:off x="570661" y="3347075"/>
            <a:ext cx="6868800" cy="646331"/>
          </a:xfrm>
          <a:prstGeom prst="rect">
            <a:avLst/>
          </a:prstGeom>
        </p:spPr>
        <p:txBody>
          <a:bodyPr lIns="0" tIns="45720" rIns="0" bIns="45720">
            <a:noAutofit/>
          </a:bodyPr>
          <a:lstStyle>
            <a:lvl1pPr>
              <a:defRPr lang="en-US" sz="4000" b="0" dirty="0">
                <a:solidFill>
                  <a:srgbClr val="575757"/>
                </a:solidFill>
                <a:latin typeface="Arial" panose="020B0604020202020204" pitchFamily="34" charset="0"/>
                <a:cs typeface="Arial" panose="020B0604020202020204" pitchFamily="34" charset="0"/>
              </a:defRPr>
            </a:lvl1pPr>
          </a:lstStyle>
          <a:p>
            <a:pPr marL="0" lvl="0"/>
            <a:r>
              <a:rPr lang="en-US"/>
              <a:t>TITLE</a:t>
            </a:r>
          </a:p>
        </p:txBody>
      </p:sp>
      <p:sp>
        <p:nvSpPr>
          <p:cNvPr id="27" name="Text Placeholder 6"/>
          <p:cNvSpPr>
            <a:spLocks noGrp="1"/>
          </p:cNvSpPr>
          <p:nvPr>
            <p:ph type="body" sz="quarter" idx="12" hasCustomPrompt="1"/>
          </p:nvPr>
        </p:nvSpPr>
        <p:spPr bwMode="black">
          <a:xfrm>
            <a:off x="570661" y="5847781"/>
            <a:ext cx="6868800" cy="327148"/>
          </a:xfrm>
          <a:prstGeom prst="rect">
            <a:avLst/>
          </a:prstGeom>
        </p:spPr>
        <p:txBody>
          <a:bodyPr/>
          <a:lstStyle>
            <a:lvl1pPr>
              <a:defRPr lang="en-US" sz="1600" dirty="0">
                <a:latin typeface="Arial" panose="020B0604020202020204" pitchFamily="34" charset="0"/>
                <a:cs typeface="Arial" panose="020B0604020202020204" pitchFamily="34" charset="0"/>
              </a:defRPr>
            </a:lvl1pPr>
          </a:lstStyle>
          <a:p>
            <a:pPr lvl="0"/>
            <a:r>
              <a:rPr lang="en-US"/>
              <a:t>Click to add date</a:t>
            </a:r>
          </a:p>
        </p:txBody>
      </p:sp>
      <p:sp>
        <p:nvSpPr>
          <p:cNvPr id="28" name="Subtitle 2"/>
          <p:cNvSpPr>
            <a:spLocks noGrp="1"/>
          </p:cNvSpPr>
          <p:nvPr>
            <p:ph type="subTitle" idx="1" hasCustomPrompt="1"/>
          </p:nvPr>
        </p:nvSpPr>
        <p:spPr bwMode="white">
          <a:xfrm>
            <a:off x="570660" y="5245068"/>
            <a:ext cx="6868800" cy="436195"/>
          </a:xfrm>
          <a:prstGeom prst="rect">
            <a:avLst/>
          </a:prstGeom>
        </p:spPr>
        <p:txBody>
          <a:bodyPr/>
          <a:lstStyle>
            <a:lvl1pPr>
              <a:defRPr lang="en-US" sz="1600" dirty="0">
                <a:latin typeface="Arial" panose="020B0604020202020204" pitchFamily="34" charset="0"/>
                <a:cs typeface="Arial" panose="020B0604020202020204" pitchFamily="34" charset="0"/>
              </a:defRPr>
            </a:lvl1pPr>
          </a:lstStyle>
          <a:p>
            <a:pPr lvl="0"/>
            <a:r>
              <a:rPr lang="en-US"/>
              <a:t>SUBTITLE</a:t>
            </a:r>
          </a:p>
        </p:txBody>
      </p:sp>
      <p:pic>
        <p:nvPicPr>
          <p:cNvPr id="15" name="Picture 14"/>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78007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sp>
        <p:nvSpPr>
          <p:cNvPr id="5" name="Title 4"/>
          <p:cNvSpPr>
            <a:spLocks noGrp="1"/>
          </p:cNvSpPr>
          <p:nvPr>
            <p:ph type="title" hasCustomPrompt="1"/>
          </p:nvPr>
        </p:nvSpPr>
        <p:spPr>
          <a:xfrm>
            <a:off x="630000" y="622799"/>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2E3558"/>
                </a:solidFill>
                <a:latin typeface="+mj-lt"/>
                <a:ea typeface="+mj-ea"/>
                <a:cs typeface="+mj-cs"/>
                <a:sym typeface="+mj-lt"/>
              </a:defRPr>
            </a:lvl1pPr>
          </a:lstStyle>
          <a:p>
            <a:pPr lvl="0"/>
            <a:r>
              <a:rPr lang="en-US"/>
              <a:t>Click to add title</a:t>
            </a:r>
          </a:p>
        </p:txBody>
      </p:sp>
      <p:pic>
        <p:nvPicPr>
          <p:cNvPr id="12" name="Picture 11"/>
          <p:cNvPicPr>
            <a:picLocks noChangeAspect="1"/>
          </p:cNvPicPr>
          <p:nvPr userDrawn="1">
            <p:custDataLst>
              <p:tags r:id="rId4"/>
            </p:custDataLst>
          </p:nvPr>
        </p:nvPicPr>
        <p:blipFill>
          <a:blip r:embed="rId8"/>
          <a:stretch>
            <a:fillRect/>
          </a:stretch>
        </p:blipFill>
        <p:spPr>
          <a:xfrm>
            <a:off x="5483352" y="6666227"/>
            <a:ext cx="1225296" cy="191773"/>
          </a:xfrm>
          <a:prstGeom prst="rect">
            <a:avLst/>
          </a:prstGeom>
        </p:spPr>
      </p:pic>
      <p:pic>
        <p:nvPicPr>
          <p:cNvPr id="10" name="Picture 9" descr="A picture containing drawing, plate&#10;&#10;Description automatically generated">
            <a:extLst>
              <a:ext uri="{FF2B5EF4-FFF2-40B4-BE49-F238E27FC236}">
                <a16:creationId xmlns:a16="http://schemas.microsoft.com/office/drawing/2014/main" id="{98BA5C83-7548-4C11-95E5-FD4CD8CE349F}"/>
              </a:ext>
            </a:extLst>
          </p:cNvPr>
          <p:cNvPicPr>
            <a:picLocks noChangeAspect="1"/>
          </p:cNvPicPr>
          <p:nvPr userDrawn="1"/>
        </p:nvPicPr>
        <p:blipFill>
          <a:blip r:embed="rId9"/>
          <a:stretch>
            <a:fillRect/>
          </a:stretch>
        </p:blipFill>
        <p:spPr>
          <a:xfrm>
            <a:off x="96395" y="6320528"/>
            <a:ext cx="1709275" cy="470897"/>
          </a:xfrm>
          <a:prstGeom prst="rect">
            <a:avLst/>
          </a:prstGeom>
        </p:spPr>
      </p:pic>
    </p:spTree>
    <p:extLst>
      <p:ext uri="{BB962C8B-B14F-4D97-AF65-F5344CB8AC3E}">
        <p14:creationId xmlns:p14="http://schemas.microsoft.com/office/powerpoint/2010/main" val="1555972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799"/>
            <a:ext cx="10933200" cy="470898"/>
          </a:xfrm>
        </p:spPr>
        <p:txBody>
          <a:bodyPr lIns="0" tIns="0" rIns="0" bIns="0"/>
          <a:lstStyle>
            <a:lvl1pPr>
              <a:defRPr sz="3400">
                <a:solidFill>
                  <a:srgbClr val="2E3558"/>
                </a:solidFill>
                <a:latin typeface="+mj-lt"/>
                <a:ea typeface="+mj-ea"/>
                <a:cs typeface="+mj-cs"/>
                <a:sym typeface="+mj-lt"/>
              </a:defRPr>
            </a:lvl1pPr>
          </a:lstStyle>
          <a:p>
            <a:r>
              <a:rPr lang="en-US"/>
              <a:t>Click to add title</a:t>
            </a:r>
          </a:p>
        </p:txBody>
      </p:sp>
      <p:pic>
        <p:nvPicPr>
          <p:cNvPr id="12" name="Picture 11"/>
          <p:cNvPicPr>
            <a:picLocks noChangeAspect="1"/>
          </p:cNvPicPr>
          <p:nvPr userDrawn="1">
            <p:custDataLst>
              <p:tags r:id="rId4"/>
            </p:custDataLst>
          </p:nvPr>
        </p:nvPicPr>
        <p:blipFill>
          <a:blip r:embed="rId8"/>
          <a:stretch>
            <a:fillRect/>
          </a:stretch>
        </p:blipFill>
        <p:spPr>
          <a:xfrm>
            <a:off x="5483352" y="6666227"/>
            <a:ext cx="1225296" cy="191773"/>
          </a:xfrm>
          <a:prstGeom prst="rect">
            <a:avLst/>
          </a:prstGeom>
        </p:spPr>
      </p:pic>
      <p:pic>
        <p:nvPicPr>
          <p:cNvPr id="11" name="Picture 10" descr="A picture containing drawing, plate&#10;&#10;Description automatically generated">
            <a:extLst>
              <a:ext uri="{FF2B5EF4-FFF2-40B4-BE49-F238E27FC236}">
                <a16:creationId xmlns:a16="http://schemas.microsoft.com/office/drawing/2014/main" id="{AE61C4D6-AF50-479E-A9A4-9D8B6D1189B5}"/>
              </a:ext>
            </a:extLst>
          </p:cNvPr>
          <p:cNvPicPr>
            <a:picLocks noChangeAspect="1"/>
          </p:cNvPicPr>
          <p:nvPr userDrawn="1"/>
        </p:nvPicPr>
        <p:blipFill>
          <a:blip r:embed="rId9"/>
          <a:stretch>
            <a:fillRect/>
          </a:stretch>
        </p:blipFill>
        <p:spPr>
          <a:xfrm>
            <a:off x="96395" y="6320528"/>
            <a:ext cx="1709275" cy="470897"/>
          </a:xfrm>
          <a:prstGeom prst="rect">
            <a:avLst/>
          </a:prstGeom>
        </p:spPr>
      </p:pic>
    </p:spTree>
    <p:extLst>
      <p:ext uri="{BB962C8B-B14F-4D97-AF65-F5344CB8AC3E}">
        <p14:creationId xmlns:p14="http://schemas.microsoft.com/office/powerpoint/2010/main" val="2576787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91440" tIns="0" rIns="91440" bIns="0" anchor="b">
            <a:noAutofit/>
          </a:bodyPr>
          <a:lstStyle>
            <a:lvl1pPr>
              <a:defRPr sz="3200">
                <a:solidFill>
                  <a:srgbClr val="2E3558"/>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pic>
        <p:nvPicPr>
          <p:cNvPr id="14" name="Picture 13"/>
          <p:cNvPicPr>
            <a:picLocks noChangeAspect="1"/>
          </p:cNvPicPr>
          <p:nvPr userDrawn="1">
            <p:custDataLst>
              <p:tags r:id="rId3"/>
            </p:custDataLst>
          </p:nvPr>
        </p:nvPicPr>
        <p:blipFill>
          <a:blip r:embed="rId7"/>
          <a:stretch>
            <a:fillRect/>
          </a:stretch>
        </p:blipFill>
        <p:spPr>
          <a:xfrm>
            <a:off x="5483352" y="6666227"/>
            <a:ext cx="1225296" cy="191773"/>
          </a:xfrm>
          <a:prstGeom prst="rect">
            <a:avLst/>
          </a:prstGeom>
        </p:spPr>
      </p:pic>
      <p:pic>
        <p:nvPicPr>
          <p:cNvPr id="7" name="Picture 6" descr="A picture containing drawing, plate&#10;&#10;Description automatically generated">
            <a:extLst>
              <a:ext uri="{FF2B5EF4-FFF2-40B4-BE49-F238E27FC236}">
                <a16:creationId xmlns:a16="http://schemas.microsoft.com/office/drawing/2014/main" id="{5A707ECF-0120-4FB5-A895-B698BB1F9C71}"/>
              </a:ext>
            </a:extLst>
          </p:cNvPr>
          <p:cNvPicPr>
            <a:picLocks noChangeAspect="1"/>
          </p:cNvPicPr>
          <p:nvPr userDrawn="1"/>
        </p:nvPicPr>
        <p:blipFill>
          <a:blip r:embed="rId8"/>
          <a:stretch>
            <a:fillRect/>
          </a:stretch>
        </p:blipFill>
        <p:spPr>
          <a:xfrm>
            <a:off x="96395" y="6320528"/>
            <a:ext cx="1709275" cy="470897"/>
          </a:xfrm>
          <a:prstGeom prst="rect">
            <a:avLst/>
          </a:prstGeom>
        </p:spPr>
      </p:pic>
    </p:spTree>
    <p:extLst>
      <p:ext uri="{BB962C8B-B14F-4D97-AF65-F5344CB8AC3E}">
        <p14:creationId xmlns:p14="http://schemas.microsoft.com/office/powerpoint/2010/main" val="300571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6" imgW="286" imgH="286" progId="TCLayout.ActiveDocument.1">
                  <p:embed/>
                </p:oleObj>
              </mc:Choice>
              <mc:Fallback>
                <p:oleObj name="think-cell Slide" r:id="rId6" imgW="286" imgH="28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mn-lt"/>
              </a:rPr>
              <a:t>Copyright © 2020 by Boston Consulting Group. All rights reserved.</a:t>
            </a:r>
            <a:endParaRPr lang="en-US" sz="700">
              <a:solidFill>
                <a:schemeClr val="bg1"/>
              </a:solidFill>
              <a:latin typeface="+mn-lt"/>
              <a:ea typeface="+mn-ea"/>
              <a:cs typeface="+mn-cs"/>
              <a:sym typeface="+mn-lt"/>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1" name="TextBox 10"/>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13" name="TextBox 12"/>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6" name="Picture 15"/>
          <p:cNvPicPr>
            <a:picLocks noChangeAspect="1"/>
          </p:cNvPicPr>
          <p:nvPr userDrawn="1">
            <p:custDataLst>
              <p:tags r:id="rId4"/>
            </p:custDataLst>
          </p:nvPr>
        </p:nvPicPr>
        <p:blipFill>
          <a:blip r:embed="rId8"/>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677712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9" name="TextBox 8"/>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3" name="Picture 12"/>
          <p:cNvPicPr>
            <a:picLocks noChangeAspect="1"/>
          </p:cNvPicPr>
          <p:nvPr userDrawn="1">
            <p:custDataLst>
              <p:tags r:id="rId4"/>
            </p:custDataLst>
          </p:nvPr>
        </p:nvPicPr>
        <p:blipFill>
          <a:blip r:embed="rId8"/>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389346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mn-lt"/>
              </a:rPr>
              <a:t>Copyright © 2020 by Boston Consulting Group. All rights reserved.</a:t>
            </a:r>
            <a:endParaRPr lang="en-US" sz="70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
        <p:nvSpPr>
          <p:cNvPr id="12" name="TextBox 11"/>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13" name="TextBox 12"/>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8" name="Picture 17"/>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012803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mn-lt"/>
              </a:rPr>
              <a:t>Copyright © 2020 by Boston Consulting Group. All rights reserved.</a:t>
            </a:r>
            <a:endParaRPr lang="en-US" sz="7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799"/>
            <a:ext cx="6256800" cy="470898"/>
          </a:xfrm>
          <a:prstGeom prst="rect">
            <a:avLst/>
          </a:prstGeom>
        </p:spPr>
        <p:txBody>
          <a:bodyPr vert="horz" wrap="square" lIns="0" tIns="0" rIns="0" bIns="0" rtlCol="0" anchor="t">
            <a:spAutoFit/>
          </a:bodyPr>
          <a:lstStyle>
            <a:lvl1pPr>
              <a:defRPr lang="en-US" sz="3400" dirty="0">
                <a:latin typeface="+mj-lt"/>
                <a:ea typeface="+mj-ea"/>
                <a:cs typeface="+mj-cs"/>
                <a:sym typeface="+mj-lt"/>
              </a:defRPr>
            </a:lvl1pPr>
          </a:lstStyle>
          <a:p>
            <a:pPr marL="0" lvl="0"/>
            <a:r>
              <a:rPr lang="en-US"/>
              <a:t>Click to add title</a:t>
            </a:r>
          </a:p>
        </p:txBody>
      </p:sp>
      <p:sp>
        <p:nvSpPr>
          <p:cNvPr id="12" name="TextBox 11"/>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15" name="TextBox 14"/>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8" name="Picture 17"/>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697155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sp>
        <p:nvSpPr>
          <p:cNvPr id="15" name="TextBox 14"/>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ym typeface="+mn-lt"/>
              </a:rPr>
              <a:pPr lvl="0"/>
              <a:t>‹#›</a:t>
            </a:fld>
            <a:endParaRPr lang="en-US">
              <a:sym typeface="+mn-lt"/>
            </a:endParaRPr>
          </a:p>
        </p:txBody>
      </p:sp>
      <p:sp>
        <p:nvSpPr>
          <p:cNvPr id="18" name="TextBox 17"/>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ym typeface="Arial"/>
              </a:rPr>
              <a:t>OFFICIAL: SENSITIVE</a:t>
            </a:r>
            <a:endParaRPr lang="en-GB"/>
          </a:p>
        </p:txBody>
      </p:sp>
      <p:pic>
        <p:nvPicPr>
          <p:cNvPr id="20" name="Picture 19"/>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94222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91440" tIns="45720" rIns="91440" bIns="4572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sp>
        <p:nvSpPr>
          <p:cNvPr id="15" name="TextBox 14"/>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ym typeface="+mn-lt"/>
              </a:rPr>
              <a:pPr lvl="0"/>
              <a:t>‹#›</a:t>
            </a:fld>
            <a:endParaRPr lang="en-US">
              <a:sym typeface="+mn-lt"/>
            </a:endParaRPr>
          </a:p>
        </p:txBody>
      </p:sp>
      <p:sp>
        <p:nvSpPr>
          <p:cNvPr id="19" name="TextBox 18"/>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ym typeface="Arial"/>
              </a:rPr>
              <a:t>OFFICIAL: SENSITIVE</a:t>
            </a:r>
            <a:endParaRPr lang="en-GB"/>
          </a:p>
        </p:txBody>
      </p:sp>
      <p:pic>
        <p:nvPicPr>
          <p:cNvPr id="22" name="Picture 21"/>
          <p:cNvPicPr>
            <a:picLocks noChangeAspect="1"/>
          </p:cNvPicPr>
          <p:nvPr userDrawn="1">
            <p:custDataLst>
              <p:tags r:id="rId3"/>
            </p:custDataLst>
          </p:nvPr>
        </p:nvPicPr>
        <p:blipFill>
          <a:blip r:embed="rId8"/>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2931534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3" name="TextBox 12"/>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ym typeface="+mn-lt"/>
              </a:rPr>
              <a:pPr lvl="0"/>
              <a:t>‹#›</a:t>
            </a:fld>
            <a:endParaRPr lang="en-US">
              <a:sym typeface="+mn-lt"/>
            </a:endParaRPr>
          </a:p>
        </p:txBody>
      </p:sp>
      <p:sp>
        <p:nvSpPr>
          <p:cNvPr id="18" name="TextBox 17"/>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ym typeface="Arial"/>
              </a:rPr>
              <a:t>OFFICIAL: SENSITIVE</a:t>
            </a:r>
            <a:endParaRPr lang="en-GB"/>
          </a:p>
        </p:txBody>
      </p:sp>
      <p:pic>
        <p:nvPicPr>
          <p:cNvPr id="20" name="Picture 19"/>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320618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mn-lt"/>
              </a:rPr>
              <a:t>Copyright © 2020 by Boston Consulting Group. All rights reserved.</a:t>
            </a:r>
            <a:endParaRPr lang="en-US" sz="7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15" name="TextBox 14"/>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8" name="Picture 17"/>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643876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ym typeface="+mn-lt"/>
              </a:rPr>
              <a:pPr lvl="0"/>
              <a:t>‹#›</a:t>
            </a:fld>
            <a:endParaRPr lang="en-US">
              <a:sym typeface="+mn-lt"/>
            </a:endParaRPr>
          </a:p>
        </p:txBody>
      </p:sp>
      <p:sp>
        <p:nvSpPr>
          <p:cNvPr id="12" name="TextBox 11"/>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ym typeface="Arial"/>
              </a:rPr>
              <a:t>OFFICIAL: SENSITIVE</a:t>
            </a:r>
            <a:endParaRPr lang="en-GB"/>
          </a:p>
        </p:txBody>
      </p:sp>
      <p:pic>
        <p:nvPicPr>
          <p:cNvPr id="19" name="Picture 18"/>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2004259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mn-lt"/>
              </a:rPr>
              <a:t>Copyright © 2020 by Boston Consulting Group. All rights reserved.</a:t>
            </a:r>
            <a:endParaRPr lang="en-US" sz="700">
              <a:solidFill>
                <a:schemeClr val="bg1"/>
              </a:solidFill>
              <a:latin typeface="+mn-lt"/>
              <a:ea typeface="+mn-ea"/>
              <a:cs typeface="+mn-cs"/>
              <a:sym typeface="+mn-lt"/>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17" name="TextBox 16"/>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20" name="Picture 19"/>
          <p:cNvPicPr>
            <a:picLocks noChangeAspect="1"/>
          </p:cNvPicPr>
          <p:nvPr userDrawn="1">
            <p:custDataLst>
              <p:tags r:id="rId3"/>
            </p:custDataLst>
          </p:nvPr>
        </p:nvPicPr>
        <p:blipFill>
          <a:blip r:embed="rId8"/>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899424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ym typeface="+mn-lt"/>
              </a:rPr>
              <a:pPr lvl="0"/>
              <a:t>‹#›</a:t>
            </a:fld>
            <a:endParaRPr lang="en-US">
              <a:sym typeface="+mn-lt"/>
            </a:endParaRPr>
          </a:p>
        </p:txBody>
      </p:sp>
      <p:sp>
        <p:nvSpPr>
          <p:cNvPr id="15" name="TextBox 14"/>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ym typeface="Arial"/>
              </a:rPr>
              <a:t>OFFICIAL: SENSITIVE</a:t>
            </a:r>
            <a:endParaRPr lang="en-GB"/>
          </a:p>
        </p:txBody>
      </p:sp>
      <p:pic>
        <p:nvPicPr>
          <p:cNvPr id="19" name="Picture 18"/>
          <p:cNvPicPr>
            <a:picLocks noChangeAspect="1"/>
          </p:cNvPicPr>
          <p:nvPr userDrawn="1">
            <p:custDataLst>
              <p:tags r:id="rId3"/>
            </p:custDataLst>
          </p:nvPr>
        </p:nvPicPr>
        <p:blipFill>
          <a:blip r:embed="rId8"/>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975722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mn-lt"/>
              </a:rPr>
              <a:t>Copyright © 2020 by Boston Consulting Group. All rights reserved.</a:t>
            </a:r>
            <a:endParaRPr lang="en-US" sz="70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6" name="Title 2"/>
          <p:cNvSpPr>
            <a:spLocks noGrp="1"/>
          </p:cNvSpPr>
          <p:nvPr>
            <p:ph type="title" hasCustomPrompt="1"/>
          </p:nvPr>
        </p:nvSpPr>
        <p:spPr>
          <a:xfrm>
            <a:off x="630000" y="622799"/>
            <a:ext cx="4673646" cy="470898"/>
          </a:xfrm>
          <a:prstGeom prst="rect">
            <a:avLst/>
          </a:prstGeom>
        </p:spPr>
        <p:txBody>
          <a:bodyPr vert="horz" wrap="square" lIns="0" tIns="0" rIns="0" bIns="0" rtlCol="0" anchor="t">
            <a:spAutoFit/>
          </a:bodyPr>
          <a:lstStyle>
            <a:lvl1pPr>
              <a:defRPr lang="en-US" sz="3400" dirty="0">
                <a:latin typeface="+mj-lt"/>
                <a:ea typeface="+mj-ea"/>
                <a:cs typeface="+mj-cs"/>
                <a:sym typeface="+mj-lt"/>
              </a:defRPr>
            </a:lvl1pPr>
          </a:lstStyle>
          <a:p>
            <a:pPr marL="0" lvl="0"/>
            <a:r>
              <a:rPr lang="en-US"/>
              <a:t>Click to add title</a:t>
            </a:r>
          </a:p>
        </p:txBody>
      </p:sp>
      <p:sp>
        <p:nvSpPr>
          <p:cNvPr id="11" name="TextBox 10"/>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13" name="TextBox 12"/>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9" name="Picture 18"/>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2705172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6" name="Title 2"/>
          <p:cNvSpPr>
            <a:spLocks noGrp="1"/>
          </p:cNvSpPr>
          <p:nvPr>
            <p:ph type="title" hasCustomPrompt="1"/>
          </p:nvPr>
        </p:nvSpPr>
        <p:spPr>
          <a:xfrm>
            <a:off x="630000" y="622799"/>
            <a:ext cx="4673646" cy="470898"/>
          </a:xfrm>
          <a:prstGeom prst="rect">
            <a:avLst/>
          </a:prstGeom>
        </p:spPr>
        <p:txBody>
          <a:bodyPr vert="horz" wrap="square" lIns="0" tIns="0" rIns="0" bIns="0" rtlCol="0" anchor="t">
            <a:spAutoFit/>
          </a:bodyPr>
          <a:lstStyle>
            <a:lvl1pPr>
              <a:defRPr lang="en-US" sz="3400" dirty="0">
                <a:solidFill>
                  <a:schemeClr val="bg1"/>
                </a:solidFill>
                <a:latin typeface="+mj-lt"/>
                <a:ea typeface="+mj-ea"/>
                <a:cs typeface="+mj-cs"/>
                <a:sym typeface="+mj-lt"/>
              </a:defRPr>
            </a:lvl1pPr>
          </a:lstStyle>
          <a:p>
            <a:pPr marL="0" lvl="0"/>
            <a:r>
              <a:rPr lang="en-US"/>
              <a:t>Click to add title</a:t>
            </a:r>
          </a:p>
        </p:txBody>
      </p:sp>
      <p:sp>
        <p:nvSpPr>
          <p:cNvPr id="10" name="TextBox 9"/>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ym typeface="+mn-lt"/>
              </a:rPr>
              <a:pPr lvl="0"/>
              <a:t>‹#›</a:t>
            </a:fld>
            <a:endParaRPr lang="en-US">
              <a:sym typeface="+mn-lt"/>
            </a:endParaRPr>
          </a:p>
        </p:txBody>
      </p:sp>
      <p:sp>
        <p:nvSpPr>
          <p:cNvPr id="11" name="TextBox 10"/>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ym typeface="Arial"/>
              </a:rPr>
              <a:t>OFFICIAL: SENSITIVE</a:t>
            </a:r>
            <a:endParaRPr lang="en-GB"/>
          </a:p>
        </p:txBody>
      </p:sp>
      <p:pic>
        <p:nvPicPr>
          <p:cNvPr id="17" name="Picture 16"/>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4211299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mn-lt"/>
              </a:rPr>
              <a:t>Copyright © 2020 by Boston Consulting Group. All rights reserved.</a:t>
            </a:r>
            <a:endParaRPr lang="en-US" sz="70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1" name="Title 3"/>
          <p:cNvSpPr>
            <a:spLocks noGrp="1"/>
          </p:cNvSpPr>
          <p:nvPr>
            <p:ph type="title" hasCustomPrompt="1"/>
          </p:nvPr>
        </p:nvSpPr>
        <p:spPr>
          <a:xfrm>
            <a:off x="630000" y="622799"/>
            <a:ext cx="6256800" cy="470898"/>
          </a:xfrm>
          <a:prstGeom prst="rect">
            <a:avLst/>
          </a:prstGeom>
        </p:spPr>
        <p:txBody>
          <a:bodyPr vert="horz" wrap="square" lIns="0" tIns="0" rIns="0" bIns="0" rtlCol="0" anchor="t">
            <a:spAutoFit/>
          </a:bodyPr>
          <a:lstStyle>
            <a:lvl1pPr>
              <a:defRPr lang="en-US" sz="3400" dirty="0">
                <a:latin typeface="+mj-lt"/>
                <a:ea typeface="+mj-ea"/>
                <a:cs typeface="+mj-cs"/>
                <a:sym typeface="+mj-lt"/>
              </a:defRPr>
            </a:lvl1pPr>
          </a:lstStyle>
          <a:p>
            <a:pPr marL="0" lvl="0"/>
            <a:r>
              <a:rPr lang="en-US"/>
              <a:t>Click to add title</a:t>
            </a:r>
          </a:p>
        </p:txBody>
      </p:sp>
      <p:sp>
        <p:nvSpPr>
          <p:cNvPr id="10" name="TextBox 9"/>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15" name="TextBox 14"/>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9" name="Picture 18"/>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2072242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1" name="Title 3"/>
          <p:cNvSpPr>
            <a:spLocks noGrp="1"/>
          </p:cNvSpPr>
          <p:nvPr>
            <p:ph type="title" hasCustomPrompt="1"/>
          </p:nvPr>
        </p:nvSpPr>
        <p:spPr>
          <a:xfrm>
            <a:off x="630000" y="622799"/>
            <a:ext cx="6256800" cy="470898"/>
          </a:xfrm>
          <a:prstGeom prst="rect">
            <a:avLst/>
          </a:prstGeom>
        </p:spPr>
        <p:txBody>
          <a:bodyPr vert="horz" wrap="square" lIns="0" tIns="0" rIns="0" bIns="0" rtlCol="0" anchor="t">
            <a:spAutoFit/>
          </a:bodyPr>
          <a:lstStyle>
            <a:lvl1pPr>
              <a:defRPr lang="en-US" sz="3400" dirty="0">
                <a:solidFill>
                  <a:schemeClr val="bg1"/>
                </a:solidFill>
                <a:latin typeface="+mj-lt"/>
                <a:ea typeface="+mj-ea"/>
                <a:cs typeface="+mj-cs"/>
                <a:sym typeface="+mj-lt"/>
              </a:defRPr>
            </a:lvl1pPr>
          </a:lstStyle>
          <a:p>
            <a:pPr marL="0" lvl="0"/>
            <a:r>
              <a:rPr lang="en-US"/>
              <a:t>Click to add title</a:t>
            </a:r>
          </a:p>
        </p:txBody>
      </p:sp>
      <p:sp>
        <p:nvSpPr>
          <p:cNvPr id="10" name="TextBox 9"/>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ym typeface="+mn-lt"/>
              </a:rPr>
              <a:pPr lvl="0"/>
              <a:t>‹#›</a:t>
            </a:fld>
            <a:endParaRPr lang="en-US">
              <a:sym typeface="+mn-lt"/>
            </a:endParaRPr>
          </a:p>
        </p:txBody>
      </p:sp>
      <p:sp>
        <p:nvSpPr>
          <p:cNvPr id="14" name="TextBox 13"/>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ym typeface="Arial"/>
              </a:rPr>
              <a:t>OFFICIAL: SENSITIVE</a:t>
            </a:r>
            <a:endParaRPr lang="en-GB"/>
          </a:p>
        </p:txBody>
      </p:sp>
      <p:pic>
        <p:nvPicPr>
          <p:cNvPr id="17" name="Picture 16"/>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607744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mn-lt"/>
              </a:rPr>
              <a:t>Copyright © 2020 by Boston Consulting Group. All rights reserved.</a:t>
            </a:r>
            <a:endParaRPr lang="en-US" sz="700">
              <a:solidFill>
                <a:schemeClr val="bg1"/>
              </a:solidFill>
              <a:latin typeface="+mn-lt"/>
              <a:ea typeface="+mn-ea"/>
              <a:cs typeface="+mn-cs"/>
              <a:sym typeface="+mn-lt"/>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TextBox 11"/>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13" name="TextBox 12"/>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6" name="Picture 15"/>
          <p:cNvPicPr>
            <a:picLocks noChangeAspect="1"/>
          </p:cNvPicPr>
          <p:nvPr userDrawn="1">
            <p:custDataLst>
              <p:tags r:id="rId4"/>
            </p:custDataLst>
          </p:nvPr>
        </p:nvPicPr>
        <p:blipFill>
          <a:blip r:embed="rId8"/>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360850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3" name="Picture 12"/>
          <p:cNvPicPr>
            <a:picLocks noChangeAspect="1"/>
          </p:cNvPicPr>
          <p:nvPr userDrawn="1">
            <p:custDataLst>
              <p:tags r:id="rId4"/>
            </p:custDataLst>
          </p:nvPr>
        </p:nvPicPr>
        <p:blipFill>
          <a:blip r:embed="rId8"/>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918447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5" imgW="324" imgH="324" progId="TCLayout.ActiveDocument.1">
                  <p:embed/>
                </p:oleObj>
              </mc:Choice>
              <mc:Fallback>
                <p:oleObj name="think-cell Slide" r:id="rId5" imgW="324" imgH="32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6" name="TextBox 5"/>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9" name="TextBox 8"/>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2" name="Picture 11"/>
          <p:cNvPicPr>
            <a:picLocks noChangeAspect="1"/>
          </p:cNvPicPr>
          <p:nvPr userDrawn="1">
            <p:custDataLst>
              <p:tags r:id="rId3"/>
            </p:custDataLst>
          </p:nvPr>
        </p:nvPicPr>
        <p:blipFill>
          <a:blip r:embed="rId8"/>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2768932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6" imgW="286" imgH="286" progId="TCLayout.ActiveDocument.1">
                  <p:embed/>
                </p:oleObj>
              </mc:Choice>
              <mc:Fallback>
                <p:oleObj name="think-cell Slide" r:id="rId6" imgW="286" imgH="28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mn-lt"/>
              </a:rPr>
              <a:t>Copyright © 2020 by Boston Consulting Group. All rights reserved.</a:t>
            </a:r>
            <a:endParaRPr lang="en-US" sz="700">
              <a:solidFill>
                <a:schemeClr val="bg1"/>
              </a:solidFill>
              <a:latin typeface="+mn-lt"/>
              <a:ea typeface="+mn-ea"/>
              <a:cs typeface="+mn-cs"/>
              <a:sym typeface="+mn-lt"/>
            </a:endParaRPr>
          </a:p>
        </p:txBody>
      </p:sp>
      <p:sp>
        <p:nvSpPr>
          <p:cNvPr id="4" name="Title 3"/>
          <p:cNvSpPr>
            <a:spLocks noGrp="1"/>
          </p:cNvSpPr>
          <p:nvPr>
            <p:ph type="title" hasCustomPrompt="1"/>
          </p:nvPr>
        </p:nvSpPr>
        <p:spPr>
          <a:xfrm>
            <a:off x="630000" y="622799"/>
            <a:ext cx="10933200" cy="470898"/>
          </a:xfrm>
        </p:spPr>
        <p:txBody>
          <a:bodyPr lIns="0" tIns="0" rIns="0" bIns="0"/>
          <a:lstStyle>
            <a:lvl1pPr>
              <a:defRPr lang="en-US" sz="3400" b="1" kern="1200" dirty="0">
                <a:solidFill>
                  <a:schemeClr val="bg1"/>
                </a:solidFill>
                <a:latin typeface="+mj-lt"/>
                <a:ea typeface="+mj-ea"/>
                <a:cs typeface="+mj-cs"/>
                <a:sym typeface="+mj-lt"/>
              </a:defRPr>
            </a:lvl1pPr>
          </a:lstStyle>
          <a:p>
            <a:r>
              <a:rPr lang="en-US"/>
              <a:t>Click to add title</a:t>
            </a:r>
          </a:p>
        </p:txBody>
      </p:sp>
      <p:sp>
        <p:nvSpPr>
          <p:cNvPr id="9" name="TextBox 8"/>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12" name="TextBox 11"/>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5" name="Picture 14"/>
          <p:cNvPicPr>
            <a:picLocks noChangeAspect="1"/>
          </p:cNvPicPr>
          <p:nvPr userDrawn="1">
            <p:custDataLst>
              <p:tags r:id="rId4"/>
            </p:custDataLst>
          </p:nvPr>
        </p:nvPicPr>
        <p:blipFill>
          <a:blip r:embed="rId8"/>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108021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pic>
        <p:nvPicPr>
          <p:cNvPr id="12" name="Picture 11"/>
          <p:cNvPicPr>
            <a:picLocks noChangeAspect="1"/>
          </p:cNvPicPr>
          <p:nvPr userDrawn="1">
            <p:custDataLst>
              <p:tags r:id="rId3"/>
            </p:custDataLst>
          </p:nvPr>
        </p:nvPicPr>
        <p:blipFill>
          <a:blip r:embed="rId7"/>
          <a:stretch>
            <a:fillRect/>
          </a:stretch>
        </p:blipFill>
        <p:spPr>
          <a:xfrm>
            <a:off x="5483352" y="6666227"/>
            <a:ext cx="1225296" cy="191773"/>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9DEF5AC6-B681-40FF-8319-04291E1924C8}"/>
              </a:ext>
            </a:extLst>
          </p:cNvPr>
          <p:cNvPicPr>
            <a:picLocks noChangeAspect="1"/>
          </p:cNvPicPr>
          <p:nvPr userDrawn="1"/>
        </p:nvPicPr>
        <p:blipFill>
          <a:blip r:embed="rId8"/>
          <a:stretch>
            <a:fillRect/>
          </a:stretch>
        </p:blipFill>
        <p:spPr>
          <a:xfrm>
            <a:off x="96395" y="6320528"/>
            <a:ext cx="1709275" cy="470897"/>
          </a:xfrm>
          <a:prstGeom prst="rect">
            <a:avLst/>
          </a:prstGeom>
        </p:spPr>
      </p:pic>
    </p:spTree>
    <p:extLst>
      <p:ext uri="{BB962C8B-B14F-4D97-AF65-F5344CB8AC3E}">
        <p14:creationId xmlns:p14="http://schemas.microsoft.com/office/powerpoint/2010/main" val="1774441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mn-lt"/>
              </a:rPr>
              <a:t>Copyright © 2020 by Boston Consulting Group. All rights reserved.</a:t>
            </a:r>
            <a:endParaRPr lang="en-US" sz="700">
              <a:solidFill>
                <a:schemeClr val="bg1"/>
              </a:solidFill>
              <a:latin typeface="+mn-lt"/>
              <a:ea typeface="+mn-ea"/>
              <a:cs typeface="+mn-cs"/>
              <a:sym typeface="+mn-lt"/>
            </a:endParaRPr>
          </a:p>
        </p:txBody>
      </p:sp>
      <p:sp>
        <p:nvSpPr>
          <p:cNvPr id="7" name="TextBox 6"/>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rgbClr val="FFFFFF"/>
                </a:solidFill>
                <a:sym typeface="+mn-lt"/>
              </a:rPr>
              <a:pPr lvl="0"/>
              <a:t>‹#›</a:t>
            </a:fld>
            <a:endParaRPr lang="en-US">
              <a:solidFill>
                <a:srgbClr val="FFFFFF"/>
              </a:solidFill>
              <a:sym typeface="+mn-lt"/>
            </a:endParaRPr>
          </a:p>
        </p:txBody>
      </p:sp>
      <p:sp>
        <p:nvSpPr>
          <p:cNvPr id="11" name="TextBox 10"/>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olidFill>
                  <a:srgbClr val="FFFFFF"/>
                </a:solidFill>
                <a:sym typeface="Arial"/>
              </a:rPr>
              <a:t>OFFICIAL: SENSITIVE</a:t>
            </a:r>
            <a:endParaRPr lang="en-GB">
              <a:solidFill>
                <a:srgbClr val="FFFFFF"/>
              </a:solidFill>
            </a:endParaRPr>
          </a:p>
        </p:txBody>
      </p:sp>
      <p:pic>
        <p:nvPicPr>
          <p:cNvPr id="14" name="Picture 13"/>
          <p:cNvPicPr>
            <a:picLocks noChangeAspect="1"/>
          </p:cNvPicPr>
          <p:nvPr userDrawn="1">
            <p:custDataLst>
              <p:tags r:id="rId3"/>
            </p:custDataLst>
          </p:nvPr>
        </p:nvPicPr>
        <p:blipFill>
          <a:blip r:embed="rId7"/>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187163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sp>
        <p:nvSpPr>
          <p:cNvPr id="7" name="Rectangle 6"/>
          <p:cNvSpPr/>
          <p:nvPr userDrawn="1"/>
        </p:nvSpPr>
        <p:spPr>
          <a:xfrm>
            <a:off x="5021826" y="1802756"/>
            <a:ext cx="6209072" cy="3046988"/>
          </a:xfrm>
          <a:prstGeom prst="rect">
            <a:avLst/>
          </a:prstGeom>
        </p:spPr>
        <p:txBody>
          <a:bodyPr wrap="square" lIns="0" tIns="0" rIns="0" bIns="0" anchor="ctr">
            <a:spAutoFit/>
          </a:bodyPr>
          <a:lstStyle/>
          <a:p>
            <a:pPr indent="0">
              <a:lnSpc>
                <a:spcPct val="100000"/>
              </a:lnSpc>
            </a:pPr>
            <a:r>
              <a:rPr lang="en-US" sz="1100" b="0">
                <a:solidFill>
                  <a:srgbClr val="575757"/>
                </a:solidFill>
                <a:latin typeface="+mn-lt"/>
                <a:sym typeface="Trebuchet MS" panose="020B0603020202020204" pitchFamily="34" charset="0"/>
              </a:rPr>
              <a:t>The situation surrounding COVID-19 is dynamic and rapidly evolving, on a daily basis. Although we have taken great care prior to producing this material, it represents BCG’s general view at a particular point in time. This material is not intended to: (</a:t>
            </a:r>
            <a:r>
              <a:rPr lang="en-US" sz="1100" b="0" err="1">
                <a:solidFill>
                  <a:srgbClr val="575757"/>
                </a:solidFill>
                <a:latin typeface="+mn-lt"/>
                <a:sym typeface="Trebuchet MS" panose="020B0603020202020204" pitchFamily="34" charset="0"/>
              </a:rPr>
              <a:t>i</a:t>
            </a:r>
            <a:r>
              <a:rPr lang="en-US" sz="1100" b="0">
                <a:solidFill>
                  <a:srgbClr val="575757"/>
                </a:solidFill>
                <a:latin typeface="+mn-lt"/>
                <a:sym typeface="Trebuchet MS" panose="020B0603020202020204" pitchFamily="34" charset="0"/>
              </a:rPr>
              <a:t>) constitute medical, legal or safety advice, nor be a substitute for the same; nor (ii) be seen as a formal endorsement or recommendation of a particular response. As such you are advised to make your own continued assessments as to the appropriate course of action to take, using this material as general guidance only. Please carefully consider local laws and guidance in your area, particularly the most recent advice issued by your local (and national) health authorities, before making any decision. </a:t>
            </a:r>
          </a:p>
          <a:p>
            <a:pPr indent="0">
              <a:lnSpc>
                <a:spcPct val="100000"/>
              </a:lnSpc>
            </a:pPr>
            <a:endParaRPr lang="en-US" sz="1100" b="0">
              <a:solidFill>
                <a:srgbClr val="575757"/>
              </a:solidFill>
              <a:latin typeface="+mn-lt"/>
              <a:sym typeface="Trebuchet MS" panose="020B0603020202020204" pitchFamily="34" charset="0"/>
            </a:endParaRPr>
          </a:p>
          <a:p>
            <a:pPr indent="0">
              <a:lnSpc>
                <a:spcPct val="100000"/>
              </a:lnSpc>
            </a:pPr>
            <a:r>
              <a:rPr lang="en-US" sz="1100" b="0">
                <a:solidFill>
                  <a:srgbClr val="575757"/>
                </a:solidFill>
                <a:latin typeface="+mn-lt"/>
                <a:sym typeface="Trebuchet MS" panose="020B0603020202020204" pitchFamily="34" charset="0"/>
              </a:rPr>
              <a:t> </a:t>
            </a:r>
          </a:p>
          <a:p>
            <a:pPr indent="0">
              <a:lnSpc>
                <a:spcPct val="100000"/>
              </a:lnSpc>
            </a:pPr>
            <a:endParaRPr lang="en-US" sz="1100" b="0">
              <a:solidFill>
                <a:srgbClr val="575757"/>
              </a:solidFill>
              <a:latin typeface="+mn-lt"/>
              <a:sym typeface="Trebuchet MS" panose="020B0603020202020204" pitchFamily="34" charset="0"/>
            </a:endParaRPr>
          </a:p>
          <a:p>
            <a:pPr indent="0">
              <a:lnSpc>
                <a:spcPct val="100000"/>
              </a:lnSpc>
            </a:pPr>
            <a:r>
              <a:rPr lang="en-US" sz="1100" b="0">
                <a:solidFill>
                  <a:srgbClr val="575757"/>
                </a:solidFill>
                <a:latin typeface="+mn-lt"/>
                <a:sym typeface="Trebuchet MS" panose="020B0603020202020204" pitchFamily="34" charset="0"/>
              </a:rPr>
              <a:t>This material may be based on one scenario based on discrete data from one point in time. It is not intended as a prediction or forecast about duration of lockdown; peak of viral infections; efficacy of government or health care responses to the virus; or other health or societal impacts, and does not represent an “official BCG view.”  It is also does not constitute medical, legal or safety advice, and is not an endorsement or recommendation of a particular response.  As such, you are advised to use this document as general guidance only in making your own continued assessments as to the appropriate course of action, taking into account local laws, rules, regulations and orders.</a:t>
            </a:r>
          </a:p>
        </p:txBody>
      </p:sp>
      <p:sp>
        <p:nvSpPr>
          <p:cNvPr id="8" name="Title 6"/>
          <p:cNvSpPr txBox="1">
            <a:spLocks/>
          </p:cNvSpPr>
          <p:nvPr userDrawn="1"/>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userDrawn="1"/>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custDataLst>
              <p:tags r:id="rId3"/>
            </p:custDataLst>
          </p:nvPr>
        </p:nvPicPr>
        <p:blipFill>
          <a:blip r:embed="rId7"/>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2906363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sp>
        <p:nvSpPr>
          <p:cNvPr id="8" name="Title 7"/>
          <p:cNvSpPr>
            <a:spLocks noGrp="1"/>
          </p:cNvSpPr>
          <p:nvPr>
            <p:ph type="title" hasCustomPrompt="1"/>
          </p:nvPr>
        </p:nvSpPr>
        <p:spPr>
          <a:xfrm>
            <a:off x="630000" y="622799"/>
            <a:ext cx="10933200" cy="332399"/>
          </a:xfrm>
        </p:spPr>
        <p:txBody>
          <a:bodyPr lIns="0" tIns="0" rIns="0" bIns="0"/>
          <a:lstStyle>
            <a:lvl1pPr>
              <a:defRPr>
                <a:solidFill>
                  <a:srgbClr val="2E3558"/>
                </a:solidFill>
                <a:latin typeface="+mj-lt"/>
                <a:ea typeface="+mj-ea"/>
                <a:cs typeface="+mj-cs"/>
                <a:sym typeface="+mj-lt"/>
              </a:defRPr>
            </a:lvl1pPr>
          </a:lstStyle>
          <a:p>
            <a:r>
              <a:rPr lang="en-US"/>
              <a:t>Click to add title</a:t>
            </a:r>
          </a:p>
        </p:txBody>
      </p:sp>
      <p:pic>
        <p:nvPicPr>
          <p:cNvPr id="14" name="Picture 13"/>
          <p:cNvPicPr>
            <a:picLocks noChangeAspect="1"/>
          </p:cNvPicPr>
          <p:nvPr userDrawn="1">
            <p:custDataLst>
              <p:tags r:id="rId4"/>
            </p:custDataLst>
          </p:nvPr>
        </p:nvPicPr>
        <p:blipFill>
          <a:blip r:embed="rId8"/>
          <a:stretch>
            <a:fillRect/>
          </a:stretch>
        </p:blipFill>
        <p:spPr>
          <a:xfrm>
            <a:off x="5483352" y="6666227"/>
            <a:ext cx="1225296" cy="191773"/>
          </a:xfrm>
          <a:prstGeom prst="rect">
            <a:avLst/>
          </a:prstGeom>
        </p:spPr>
      </p:pic>
      <p:pic>
        <p:nvPicPr>
          <p:cNvPr id="10" name="Picture 9" descr="A picture containing drawing, plate&#10;&#10;Description automatically generated">
            <a:extLst>
              <a:ext uri="{FF2B5EF4-FFF2-40B4-BE49-F238E27FC236}">
                <a16:creationId xmlns:a16="http://schemas.microsoft.com/office/drawing/2014/main" id="{5702B66D-0BEC-4759-8580-06FE4D0EDBBD}"/>
              </a:ext>
            </a:extLst>
          </p:cNvPr>
          <p:cNvPicPr>
            <a:picLocks noChangeAspect="1"/>
          </p:cNvPicPr>
          <p:nvPr userDrawn="1"/>
        </p:nvPicPr>
        <p:blipFill>
          <a:blip r:embed="rId9"/>
          <a:stretch>
            <a:fillRect/>
          </a:stretch>
        </p:blipFill>
        <p:spPr>
          <a:xfrm>
            <a:off x="96395" y="6320528"/>
            <a:ext cx="1709275" cy="470897"/>
          </a:xfrm>
          <a:prstGeom prst="rect">
            <a:avLst/>
          </a:prstGeom>
        </p:spPr>
      </p:pic>
    </p:spTree>
    <p:extLst>
      <p:ext uri="{BB962C8B-B14F-4D97-AF65-F5344CB8AC3E}">
        <p14:creationId xmlns:p14="http://schemas.microsoft.com/office/powerpoint/2010/main" val="1303013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sp>
        <p:nvSpPr>
          <p:cNvPr id="12" name="TextBox 11"/>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ym typeface="+mn-lt"/>
              </a:rPr>
              <a:pPr lvl="0"/>
              <a:t>‹#›</a:t>
            </a:fld>
            <a:endParaRPr lang="en-US">
              <a:sym typeface="+mn-lt"/>
            </a:endParaRPr>
          </a:p>
        </p:txBody>
      </p:sp>
      <p:sp>
        <p:nvSpPr>
          <p:cNvPr id="13" name="TextBox 12"/>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ym typeface="Arial"/>
              </a:rPr>
              <a:t>OFFICIAL: SENSITIVE</a:t>
            </a:r>
            <a:endParaRPr lang="en-GB"/>
          </a:p>
        </p:txBody>
      </p:sp>
      <p:pic>
        <p:nvPicPr>
          <p:cNvPr id="17" name="Picture 16"/>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014285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mn-lt"/>
              </a:rPr>
              <a:t>Copyright © 2020 by Boston Consulting Group. All rights reserved.</a:t>
            </a:r>
            <a:endParaRPr lang="en-US" sz="7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TextBox 11"/>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ym typeface="+mn-lt"/>
              </a:rPr>
              <a:pPr lvl="0"/>
              <a:t>‹#›</a:t>
            </a:fld>
            <a:endParaRPr lang="en-US">
              <a:sym typeface="+mn-lt"/>
            </a:endParaRPr>
          </a:p>
        </p:txBody>
      </p:sp>
      <p:sp>
        <p:nvSpPr>
          <p:cNvPr id="13" name="TextBox 12"/>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ym typeface="Arial"/>
              </a:rPr>
              <a:t>OFFICIAL: SENSITIVE</a:t>
            </a:r>
            <a:endParaRPr lang="en-GB"/>
          </a:p>
        </p:txBody>
      </p:sp>
      <p:pic>
        <p:nvPicPr>
          <p:cNvPr id="16" name="Picture 15"/>
          <p:cNvPicPr>
            <a:picLocks noChangeAspect="1"/>
          </p:cNvPicPr>
          <p:nvPr userDrawn="1">
            <p:custDataLst>
              <p:tags r:id="rId4"/>
            </p:custDataLst>
          </p:nvPr>
        </p:nvPicPr>
        <p:blipFill>
          <a:blip r:embed="rId9"/>
          <a:stretch>
            <a:fillRect/>
          </a:stretch>
        </p:blipFill>
        <p:spPr>
          <a:xfrm>
            <a:off x="5483352" y="6666227"/>
            <a:ext cx="1225296" cy="191773"/>
          </a:xfrm>
          <a:prstGeom prst="rect">
            <a:avLst/>
          </a:prstGeom>
        </p:spPr>
      </p:pic>
    </p:spTree>
    <p:extLst>
      <p:ext uri="{BB962C8B-B14F-4D97-AF65-F5344CB8AC3E}">
        <p14:creationId xmlns:p14="http://schemas.microsoft.com/office/powerpoint/2010/main" val="3767297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Single column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70A4C7-A3A2-8C48-94D5-E7589555BBE3}"/>
              </a:ext>
            </a:extLst>
          </p:cNvPr>
          <p:cNvSpPr/>
          <p:nvPr/>
        </p:nvSpPr>
        <p:spPr>
          <a:xfrm>
            <a:off x="0" y="6037942"/>
            <a:ext cx="12192000" cy="820058"/>
          </a:xfrm>
          <a:prstGeom prst="rect">
            <a:avLst/>
          </a:prstGeom>
          <a:solidFill>
            <a:srgbClr val="003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884149"/>
            <a:ext cx="10515600" cy="757130"/>
          </a:xfrm>
          <a:prstGeom prst="rect">
            <a:avLst/>
          </a:prstGeom>
        </p:spPr>
        <p:txBody>
          <a:bodyPr wrap="square">
            <a:spAutoFit/>
          </a:bodyPr>
          <a:lstStyle>
            <a:lvl1pPr>
              <a:defRPr sz="4800"/>
            </a:lvl1pPr>
          </a:lstStyle>
          <a:p>
            <a:r>
              <a:rPr lang="en-US"/>
              <a:t>Add your heading here</a:t>
            </a:r>
          </a:p>
        </p:txBody>
      </p:sp>
      <p:sp>
        <p:nvSpPr>
          <p:cNvPr id="3" name="Content Placeholder 2"/>
          <p:cNvSpPr>
            <a:spLocks noGrp="1"/>
          </p:cNvSpPr>
          <p:nvPr>
            <p:ph idx="1" hasCustomPrompt="1"/>
          </p:nvPr>
        </p:nvSpPr>
        <p:spPr>
          <a:xfrm>
            <a:off x="838200" y="1911108"/>
            <a:ext cx="10515600" cy="2518575"/>
          </a:xfrm>
          <a:prstGeom prst="rect">
            <a:avLst/>
          </a:prstGeom>
        </p:spPr>
        <p:txBody>
          <a:bodyPr wrap="square" lIns="0" rIns="0" anchor="t" anchorCtr="0">
            <a:spAutoFit/>
          </a:bodyPr>
          <a:lstStyle>
            <a:lvl1pPr>
              <a:lnSpc>
                <a:spcPct val="110000"/>
              </a:lnSpc>
              <a:spcAft>
                <a:spcPts val="1000"/>
              </a:spcAft>
              <a:defRPr sz="3200">
                <a:solidFill>
                  <a:schemeClr val="tx2"/>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1" name="Picture 10" descr="Office fo National Statistics Logo">
            <a:extLst>
              <a:ext uri="{FF2B5EF4-FFF2-40B4-BE49-F238E27FC236}">
                <a16:creationId xmlns:a16="http://schemas.microsoft.com/office/drawing/2014/main" id="{67FFCDAA-C62B-DC43-BF5D-DB783C64EDDE}"/>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10" name="Picture 9" descr="Office fo National Statistics Logo">
            <a:extLst>
              <a:ext uri="{FF2B5EF4-FFF2-40B4-BE49-F238E27FC236}">
                <a16:creationId xmlns:a16="http://schemas.microsoft.com/office/drawing/2014/main" id="{82AAAE08-3182-8445-B596-A9BC966ABFE2}"/>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13" name="Slide Number Placeholder 5">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13">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Tree>
    <p:extLst>
      <p:ext uri="{BB962C8B-B14F-4D97-AF65-F5344CB8AC3E}">
        <p14:creationId xmlns:p14="http://schemas.microsoft.com/office/powerpoint/2010/main" val="3903862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 column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1" hasCustomPrompt="1"/>
          </p:nvPr>
        </p:nvSpPr>
        <p:spPr>
          <a:xfrm>
            <a:off x="315974" y="1078195"/>
            <a:ext cx="11560057" cy="5142691"/>
          </a:xfrm>
          <a:prstGeom prst="rect">
            <a:avLst/>
          </a:prstGeom>
        </p:spPr>
        <p:txBody>
          <a:bodyPr/>
          <a:lstStyle>
            <a:lvl1pPr>
              <a:defRPr sz="2400">
                <a:solidFill>
                  <a:srgbClr val="003D59"/>
                </a:solidFill>
              </a:defRPr>
            </a:lvl1pPr>
            <a:lvl2pPr>
              <a:defRPr sz="2000">
                <a:solidFill>
                  <a:srgbClr val="003D59"/>
                </a:solidFill>
              </a:defRPr>
            </a:lvl2pPr>
            <a:lvl3pPr>
              <a:defRPr sz="2000">
                <a:solidFill>
                  <a:srgbClr val="003D59"/>
                </a:solidFill>
              </a:defRPr>
            </a:lvl3pPr>
            <a:lvl4pPr>
              <a:defRPr sz="1800">
                <a:solidFill>
                  <a:srgbClr val="003D59"/>
                </a:solidFill>
              </a:defRPr>
            </a:lvl4pPr>
            <a:lvl5pPr>
              <a:defRPr sz="1800">
                <a:solidFill>
                  <a:srgbClr val="003D59"/>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5388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lank page with title">
    <p:spTree>
      <p:nvGrpSpPr>
        <p:cNvPr id="1" name=""/>
        <p:cNvGrpSpPr/>
        <p:nvPr/>
      </p:nvGrpSpPr>
      <p:grpSpPr>
        <a:xfrm>
          <a:off x="0" y="0"/>
          <a:ext cx="0" cy="0"/>
          <a:chOff x="0" y="0"/>
          <a:chExt cx="0" cy="0"/>
        </a:xfrm>
      </p:grpSpPr>
      <p:sp>
        <p:nvSpPr>
          <p:cNvPr id="475" name="Shape 8"/>
          <p:cNvSpPr txBox="1"/>
          <p:nvPr/>
        </p:nvSpPr>
        <p:spPr>
          <a:xfrm>
            <a:off x="315969" y="6521278"/>
            <a:ext cx="11876034" cy="2906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6628" tIns="46628" rIns="46628" bIns="46628" anchor="ctr">
            <a:spAutoFit/>
          </a:bodyPr>
          <a:lstStyle/>
          <a:p>
            <a:pPr>
              <a:defRPr sz="1400">
                <a:solidFill>
                  <a:srgbClr val="003D59"/>
                </a:solidFill>
              </a:defRPr>
            </a:pPr>
            <a:r>
              <a:t>Data Science Campus   |   </a:t>
            </a:r>
            <a:r>
              <a:rPr u="sng"/>
              <a:t>datasciencecampus.ons.gov.uk</a:t>
            </a:r>
            <a:r>
              <a:t>   |   </a:t>
            </a:r>
            <a:r>
              <a:rPr u="sng"/>
              <a:t>datasciencecampus@ons.gov.uk</a:t>
            </a:r>
            <a:r>
              <a:t>   |   </a:t>
            </a:r>
            <a:r>
              <a:rPr u="sng"/>
              <a:t>@DataSciCampus</a:t>
            </a:r>
          </a:p>
        </p:txBody>
      </p:sp>
      <p:pic>
        <p:nvPicPr>
          <p:cNvPr id="476" name="DSC_LOGO_RGB_FULL_COLOUR_72_DPI copy.png" descr="DSC_LOGO_RGB_FULL_COLOUR_72_DPI copy.png"/>
          <p:cNvPicPr>
            <a:picLocks noChangeAspect="1"/>
          </p:cNvPicPr>
          <p:nvPr/>
        </p:nvPicPr>
        <p:blipFill>
          <a:blip r:embed="rId2"/>
          <a:stretch>
            <a:fillRect/>
          </a:stretch>
        </p:blipFill>
        <p:spPr>
          <a:xfrm>
            <a:off x="11352583" y="53630"/>
            <a:ext cx="742858" cy="736509"/>
          </a:xfrm>
          <a:prstGeom prst="rect">
            <a:avLst/>
          </a:prstGeom>
          <a:ln w="12700">
            <a:miter lim="400000"/>
          </a:ln>
        </p:spPr>
      </p:pic>
      <p:sp>
        <p:nvSpPr>
          <p:cNvPr id="477" name="Title Text"/>
          <p:cNvSpPr txBox="1">
            <a:spLocks noGrp="1"/>
          </p:cNvSpPr>
          <p:nvPr>
            <p:ph type="title"/>
          </p:nvPr>
        </p:nvSpPr>
        <p:spPr>
          <a:xfrm>
            <a:off x="315970" y="49354"/>
            <a:ext cx="10820590" cy="699873"/>
          </a:xfrm>
          <a:prstGeom prst="rect">
            <a:avLst/>
          </a:prstGeom>
        </p:spPr>
        <p:txBody>
          <a:bodyPr/>
          <a:lstStyle>
            <a:lvl1pPr>
              <a:defRPr sz="2800"/>
            </a:lvl1pPr>
          </a:lstStyle>
          <a:p>
            <a:r>
              <a:t>Title Text</a:t>
            </a:r>
          </a:p>
        </p:txBody>
      </p:sp>
      <p:sp>
        <p:nvSpPr>
          <p:cNvPr id="4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1727643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64FEB4C-1E3F-194F-A337-91B6ACE2CDF7}" type="datetimeFigureOut">
              <a:rPr lang="en-US" smtClean="0"/>
              <a:t>3/29/2021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2" name="Slide Number Placeholder 5"/>
          <p:cNvSpPr>
            <a:spLocks noGrp="1"/>
          </p:cNvSpPr>
          <p:nvPr>
            <p:ph type="sldNum" sz="quarter" idx="12"/>
          </p:nvPr>
        </p:nvSpPr>
        <p:spPr>
          <a:xfrm>
            <a:off x="10352540" y="295729"/>
            <a:ext cx="838199" cy="767687"/>
          </a:xfrm>
        </p:spPr>
        <p:txBody>
          <a:bodyPr/>
          <a:lstStyle/>
          <a:p>
            <a:fld id="{8DB81C86-5279-1740-AF25-693297F5ECDC}" type="slidenum">
              <a:rPr lang="en-US" smtClean="0"/>
              <a:t>‹#›</a:t>
            </a:fld>
            <a:endParaRPr lang="en-US"/>
          </a:p>
        </p:txBody>
      </p:sp>
    </p:spTree>
    <p:extLst>
      <p:ext uri="{BB962C8B-B14F-4D97-AF65-F5344CB8AC3E}">
        <p14:creationId xmlns:p14="http://schemas.microsoft.com/office/powerpoint/2010/main" val="925065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FEB4C-1E3F-194F-A337-91B6ACE2CDF7}"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81C86-5279-1740-AF25-693297F5ECDC}" type="slidenum">
              <a:rPr lang="en-US" smtClean="0"/>
              <a:t>‹#›</a:t>
            </a:fld>
            <a:endParaRPr lang="en-US"/>
          </a:p>
        </p:txBody>
      </p:sp>
    </p:spTree>
    <p:extLst>
      <p:ext uri="{BB962C8B-B14F-4D97-AF65-F5344CB8AC3E}">
        <p14:creationId xmlns:p14="http://schemas.microsoft.com/office/powerpoint/2010/main" val="1712039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4656268" y="1022251"/>
            <a:ext cx="2982037" cy="4581900"/>
          </a:xfrm>
          <a:prstGeom prst="rect">
            <a:avLst/>
          </a:prstGeom>
        </p:spPr>
      </p:pic>
    </p:spTree>
    <p:extLst>
      <p:ext uri="{BB962C8B-B14F-4D97-AF65-F5344CB8AC3E}">
        <p14:creationId xmlns:p14="http://schemas.microsoft.com/office/powerpoint/2010/main" val="90220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11853632" y="0"/>
            <a:ext cx="338368"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473707" y="161371"/>
            <a:ext cx="2014991" cy="2763887"/>
          </a:xfrm>
          <a:prstGeom prst="rect">
            <a:avLst/>
          </a:prstGeom>
        </p:spPr>
      </p:pic>
      <p:sp>
        <p:nvSpPr>
          <p:cNvPr id="9" name="Tijdelijke aanduiding voor tekst 6"/>
          <p:cNvSpPr>
            <a:spLocks noGrp="1"/>
          </p:cNvSpPr>
          <p:nvPr>
            <p:ph type="body" sz="quarter" idx="12" hasCustomPrompt="1"/>
          </p:nvPr>
        </p:nvSpPr>
        <p:spPr>
          <a:xfrm>
            <a:off x="719405" y="5637245"/>
            <a:ext cx="10656921" cy="384043"/>
          </a:xfrm>
          <a:prstGeom prst="rect">
            <a:avLst/>
          </a:prstGeom>
        </p:spPr>
        <p:txBody>
          <a:bodyPr lIns="0"/>
          <a:lstStyle>
            <a:lvl1pPr marL="0" indent="0">
              <a:spcBef>
                <a:spcPts val="0"/>
              </a:spcBef>
              <a:buNone/>
              <a:defRPr lang="nl-NL" sz="2133" b="0" kern="1200" spc="53" baseline="0" dirty="0">
                <a:solidFill>
                  <a:srgbClr val="271D6C"/>
                </a:solidFill>
                <a:latin typeface="Calibri" pitchFamily="34" charset="0"/>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Naam auteur</a:t>
            </a:r>
          </a:p>
        </p:txBody>
      </p:sp>
      <p:sp>
        <p:nvSpPr>
          <p:cNvPr id="10" name="Tijdelijke aanduiding voor tekst 6"/>
          <p:cNvSpPr>
            <a:spLocks noGrp="1"/>
          </p:cNvSpPr>
          <p:nvPr>
            <p:ph type="body" sz="quarter" idx="13" hasCustomPrompt="1"/>
          </p:nvPr>
        </p:nvSpPr>
        <p:spPr>
          <a:xfrm>
            <a:off x="719405" y="6021288"/>
            <a:ext cx="10656921" cy="384043"/>
          </a:xfrm>
          <a:prstGeom prst="rect">
            <a:avLst/>
          </a:prstGeom>
        </p:spPr>
        <p:txBody>
          <a:bodyPr lIns="0"/>
          <a:lstStyle>
            <a:lvl1pPr marL="0" indent="0">
              <a:spcBef>
                <a:spcPts val="0"/>
              </a:spcBef>
              <a:buNone/>
              <a:defRPr lang="nl-NL" sz="2133" b="0" kern="1200" spc="53" baseline="0" dirty="0">
                <a:solidFill>
                  <a:srgbClr val="271D6C"/>
                </a:solidFill>
                <a:latin typeface="Calibri" pitchFamily="34" charset="0"/>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Optioneel datum</a:t>
            </a:r>
          </a:p>
        </p:txBody>
      </p:sp>
      <p:sp>
        <p:nvSpPr>
          <p:cNvPr id="11" name="Tijdelijke aanduiding voor tekst 6"/>
          <p:cNvSpPr>
            <a:spLocks noGrp="1"/>
          </p:cNvSpPr>
          <p:nvPr>
            <p:ph type="body" sz="quarter" idx="14" hasCustomPrompt="1"/>
          </p:nvPr>
        </p:nvSpPr>
        <p:spPr>
          <a:xfrm>
            <a:off x="719405" y="3044963"/>
            <a:ext cx="10656921" cy="1367863"/>
          </a:xfrm>
          <a:prstGeom prst="rect">
            <a:avLst/>
          </a:prstGeom>
        </p:spPr>
        <p:txBody>
          <a:bodyPr lIns="0"/>
          <a:lstStyle>
            <a:lvl1pPr marL="0" indent="0">
              <a:spcBef>
                <a:spcPts val="0"/>
              </a:spcBef>
              <a:buNone/>
              <a:defRPr lang="nl-NL" sz="4000" b="1" kern="1200" spc="80" baseline="0" dirty="0">
                <a:solidFill>
                  <a:srgbClr val="271D6C"/>
                </a:solidFill>
                <a:latin typeface="+mn-lt"/>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Titel</a:t>
            </a:r>
          </a:p>
          <a:p>
            <a:pPr lvl="0"/>
            <a:r>
              <a:rPr lang="nl-NL" dirty="0"/>
              <a:t>regel2</a:t>
            </a:r>
          </a:p>
        </p:txBody>
      </p:sp>
      <p:sp>
        <p:nvSpPr>
          <p:cNvPr id="12" name="Tijdelijke aanduiding voor tekst 6"/>
          <p:cNvSpPr>
            <a:spLocks noGrp="1"/>
          </p:cNvSpPr>
          <p:nvPr>
            <p:ph type="body" sz="quarter" idx="15" hasCustomPrompt="1"/>
          </p:nvPr>
        </p:nvSpPr>
        <p:spPr>
          <a:xfrm>
            <a:off x="719405" y="4485118"/>
            <a:ext cx="10656921" cy="1056117"/>
          </a:xfrm>
          <a:prstGeom prst="rect">
            <a:avLst/>
          </a:prstGeom>
        </p:spPr>
        <p:txBody>
          <a:bodyPr lIns="0"/>
          <a:lstStyle>
            <a:lvl1pPr marL="0" indent="0">
              <a:spcBef>
                <a:spcPts val="0"/>
              </a:spcBef>
              <a:buNone/>
              <a:defRPr lang="nl-NL" sz="3200" b="0" kern="1200" spc="53" baseline="0" dirty="0">
                <a:solidFill>
                  <a:srgbClr val="00A1CD"/>
                </a:solidFill>
                <a:latin typeface="Calibri" pitchFamily="34" charset="0"/>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Titel</a:t>
            </a:r>
          </a:p>
          <a:p>
            <a:pPr lvl="0"/>
            <a:r>
              <a:rPr lang="nl-NL" dirty="0"/>
              <a:t>regel2</a:t>
            </a:r>
          </a:p>
        </p:txBody>
      </p:sp>
    </p:spTree>
    <p:extLst>
      <p:ext uri="{BB962C8B-B14F-4D97-AF65-F5344CB8AC3E}">
        <p14:creationId xmlns:p14="http://schemas.microsoft.com/office/powerpoint/2010/main" val="3220563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2" y="1412776"/>
            <a:ext cx="10369152" cy="1248139"/>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Tekst</a:t>
            </a:r>
          </a:p>
        </p:txBody>
      </p:sp>
      <p:sp>
        <p:nvSpPr>
          <p:cNvPr id="12" name="Tijdelijke aanduiding voor tekst 9"/>
          <p:cNvSpPr>
            <a:spLocks noGrp="1"/>
          </p:cNvSpPr>
          <p:nvPr>
            <p:ph type="body" sz="quarter" idx="13" hasCustomPrompt="1"/>
          </p:nvPr>
        </p:nvSpPr>
        <p:spPr>
          <a:xfrm>
            <a:off x="623392" y="2948947"/>
            <a:ext cx="10369152" cy="3264363"/>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623392" y="452670"/>
            <a:ext cx="10369152" cy="76808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Titel</a:t>
            </a:r>
          </a:p>
        </p:txBody>
      </p:sp>
    </p:spTree>
    <p:extLst>
      <p:ext uri="{BB962C8B-B14F-4D97-AF65-F5344CB8AC3E}">
        <p14:creationId xmlns:p14="http://schemas.microsoft.com/office/powerpoint/2010/main" val="1783043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2" y="2084851"/>
            <a:ext cx="10177131" cy="4128459"/>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623392" y="452669"/>
            <a:ext cx="10177131" cy="1440160"/>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Titel over 2 regels</a:t>
            </a:r>
          </a:p>
          <a:p>
            <a:pPr lvl="0"/>
            <a:r>
              <a:rPr lang="nl-NL" dirty="0" err="1"/>
              <a:t>Calibri</a:t>
            </a:r>
            <a:r>
              <a:rPr lang="nl-NL" dirty="0"/>
              <a:t> </a:t>
            </a:r>
            <a:r>
              <a:rPr lang="nl-NL" dirty="0" err="1"/>
              <a:t>bold</a:t>
            </a:r>
            <a:r>
              <a:rPr lang="nl-NL" dirty="0"/>
              <a:t> 30</a:t>
            </a:r>
          </a:p>
        </p:txBody>
      </p:sp>
    </p:spTree>
    <p:extLst>
      <p:ext uri="{BB962C8B-B14F-4D97-AF65-F5344CB8AC3E}">
        <p14:creationId xmlns:p14="http://schemas.microsoft.com/office/powerpoint/2010/main" val="3449482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2" y="1316765"/>
            <a:ext cx="10177131" cy="4896544"/>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623392" y="452669"/>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Titel 1 regel</a:t>
            </a:r>
          </a:p>
        </p:txBody>
      </p:sp>
    </p:spTree>
    <p:extLst>
      <p:ext uri="{BB962C8B-B14F-4D97-AF65-F5344CB8AC3E}">
        <p14:creationId xmlns:p14="http://schemas.microsoft.com/office/powerpoint/2010/main" val="2693058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4532" y="0"/>
            <a:ext cx="12192000"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5" name="Rechthoek 4"/>
          <p:cNvSpPr/>
          <p:nvPr userDrawn="1"/>
        </p:nvSpPr>
        <p:spPr>
          <a:xfrm>
            <a:off x="11853632" y="0"/>
            <a:ext cx="338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7325" y="5399659"/>
            <a:ext cx="786308" cy="728555"/>
          </a:xfrm>
          <a:prstGeom prst="rect">
            <a:avLst/>
          </a:prstGeom>
        </p:spPr>
      </p:pic>
      <p:sp>
        <p:nvSpPr>
          <p:cNvPr id="7" name="Tijdelijke aanduiding voor dianummer 5"/>
          <p:cNvSpPr>
            <a:spLocks noGrp="1"/>
          </p:cNvSpPr>
          <p:nvPr>
            <p:ph type="sldNum" sz="quarter" idx="12"/>
          </p:nvPr>
        </p:nvSpPr>
        <p:spPr>
          <a:xfrm>
            <a:off x="11067325" y="6277669"/>
            <a:ext cx="786308" cy="432000"/>
          </a:xfrm>
          <a:prstGeom prst="rect">
            <a:avLst/>
          </a:prstGeom>
        </p:spPr>
        <p:txBody>
          <a:bodyPr/>
          <a:lstStyle/>
          <a:p>
            <a:pPr algn="ctr"/>
            <a:fld id="{845CA951-4815-4987-9CD6-BB5D6648C0B5}" type="slidenum">
              <a:rPr lang="nl-NL" sz="1600">
                <a:solidFill>
                  <a:schemeClr val="bg1"/>
                </a:solidFill>
              </a:rPr>
              <a:pPr algn="ctr"/>
              <a:t>‹#›</a:t>
            </a:fld>
            <a:endParaRPr lang="nl-NL" sz="1600" dirty="0">
              <a:solidFill>
                <a:schemeClr val="bg1"/>
              </a:solidFill>
            </a:endParaRPr>
          </a:p>
        </p:txBody>
      </p:sp>
      <p:sp>
        <p:nvSpPr>
          <p:cNvPr id="10" name="Titel 1"/>
          <p:cNvSpPr>
            <a:spLocks noGrp="1"/>
          </p:cNvSpPr>
          <p:nvPr>
            <p:ph type="title" hasCustomPrompt="1"/>
          </p:nvPr>
        </p:nvSpPr>
        <p:spPr>
          <a:xfrm>
            <a:off x="815418" y="2675439"/>
            <a:ext cx="10369151" cy="753567"/>
          </a:xfrm>
          <a:prstGeom prst="rect">
            <a:avLst/>
          </a:prstGeom>
        </p:spPr>
        <p:txBody>
          <a:bodyPr/>
          <a:lstStyle>
            <a:lvl1pPr algn="l">
              <a:defRPr lang="nl-NL" sz="4000" b="1" kern="1200" spc="80" baseline="0" dirty="0">
                <a:solidFill>
                  <a:schemeClr val="bg1"/>
                </a:solidFill>
                <a:latin typeface="+mn-lt"/>
                <a:ea typeface="+mn-ea"/>
                <a:cs typeface="+mn-cs"/>
              </a:defRPr>
            </a:lvl1pPr>
          </a:lstStyle>
          <a:p>
            <a:r>
              <a:rPr lang="nl-NL" sz="4000" b="1" dirty="0">
                <a:solidFill>
                  <a:schemeClr val="bg1"/>
                </a:solidFill>
              </a:rPr>
              <a:t>Hoofdstuk titel</a:t>
            </a:r>
          </a:p>
        </p:txBody>
      </p:sp>
    </p:spTree>
    <p:extLst>
      <p:ext uri="{BB962C8B-B14F-4D97-AF65-F5344CB8AC3E}">
        <p14:creationId xmlns:p14="http://schemas.microsoft.com/office/powerpoint/2010/main" val="5255571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9" name="Tijdelijke aanduiding voor tekst 8"/>
          <p:cNvSpPr>
            <a:spLocks noGrp="1"/>
          </p:cNvSpPr>
          <p:nvPr>
            <p:ph type="body" sz="quarter" idx="11" hasCustomPrompt="1"/>
          </p:nvPr>
        </p:nvSpPr>
        <p:spPr>
          <a:xfrm>
            <a:off x="624421" y="1604801"/>
            <a:ext cx="10176105" cy="4607620"/>
          </a:xfrm>
          <a:prstGeom prst="rect">
            <a:avLst/>
          </a:prstGeom>
        </p:spPr>
        <p:txBody>
          <a:bodyPr/>
          <a:lstStyle>
            <a:lvl1pPr marL="457177" indent="-457177">
              <a:buFont typeface="Calibri" pitchFamily="34" charset="0"/>
              <a:buChar char="─"/>
              <a:defRPr sz="3200" spc="53" baseline="0">
                <a:solidFill>
                  <a:srgbClr val="271D6C"/>
                </a:solidFill>
                <a:latin typeface="Calibri" pitchFamily="34" charset="0"/>
              </a:defRPr>
            </a:lvl1pPr>
            <a:lvl2pPr marL="990551" indent="-380982">
              <a:buFont typeface="Calibri" pitchFamily="34" charset="0"/>
              <a:buChar char="-"/>
              <a:defRPr sz="3200" baseline="0">
                <a:solidFill>
                  <a:srgbClr val="271D6C"/>
                </a:solidFill>
                <a:latin typeface="Calibri" pitchFamily="34" charset="0"/>
              </a:defRPr>
            </a:lvl2pPr>
            <a:lvl3pPr marL="1523923" indent="-304784">
              <a:buFont typeface="Calibri" pitchFamily="34" charset="0"/>
              <a:buChar char="-"/>
              <a:defRPr sz="3200" baseline="0">
                <a:solidFill>
                  <a:srgbClr val="271D6C"/>
                </a:solidFill>
                <a:latin typeface="Calibri" pitchFamily="34" charset="0"/>
              </a:defRPr>
            </a:lvl3pPr>
            <a:lvl4pPr marL="2133493" indent="-304784">
              <a:buFont typeface="Calibri" pitchFamily="34" charset="0"/>
              <a:buChar char="-"/>
              <a:defRPr sz="3200" baseline="0">
                <a:solidFill>
                  <a:srgbClr val="271D6C"/>
                </a:solidFill>
                <a:latin typeface="Calibri" pitchFamily="34" charset="0"/>
              </a:defRPr>
            </a:lvl4pPr>
            <a:lvl5pPr marL="2743063" indent="-304784">
              <a:buFont typeface="Calibri" pitchFamily="34" charset="0"/>
              <a:buChar char="-"/>
              <a:defRPr sz="3200" baseline="0">
                <a:solidFill>
                  <a:srgbClr val="271D6C"/>
                </a:solidFill>
                <a:latin typeface="Calibri" pitchFamily="34" charset="0"/>
              </a:defRPr>
            </a:lvl5pPr>
          </a:lstStyle>
          <a:p>
            <a:pPr lvl="0"/>
            <a:r>
              <a:rPr lang="nl-NL" sz="3200" dirty="0">
                <a:solidFill>
                  <a:srgbClr val="271D6C"/>
                </a:solidFill>
              </a:rPr>
              <a:t>Opsomming tekst</a:t>
            </a:r>
          </a:p>
        </p:txBody>
      </p:sp>
      <p:sp>
        <p:nvSpPr>
          <p:cNvPr id="6" name="Tijdelijke aanduiding voor tekst 9"/>
          <p:cNvSpPr>
            <a:spLocks noGrp="1"/>
          </p:cNvSpPr>
          <p:nvPr>
            <p:ph type="body" sz="quarter" idx="14" hasCustomPrompt="1"/>
          </p:nvPr>
        </p:nvSpPr>
        <p:spPr>
          <a:xfrm>
            <a:off x="623392" y="452670"/>
            <a:ext cx="10177131" cy="76808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Titel</a:t>
            </a:r>
          </a:p>
        </p:txBody>
      </p:sp>
    </p:spTree>
    <p:extLst>
      <p:ext uri="{BB962C8B-B14F-4D97-AF65-F5344CB8AC3E}">
        <p14:creationId xmlns:p14="http://schemas.microsoft.com/office/powerpoint/2010/main" val="3842594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9" name="Tijdelijke aanduiding voor tekst 8"/>
          <p:cNvSpPr>
            <a:spLocks noGrp="1"/>
          </p:cNvSpPr>
          <p:nvPr>
            <p:ph type="body" sz="quarter" idx="11" hasCustomPrompt="1"/>
          </p:nvPr>
        </p:nvSpPr>
        <p:spPr>
          <a:xfrm>
            <a:off x="624421" y="1604799"/>
            <a:ext cx="10176105" cy="4607619"/>
          </a:xfrm>
          <a:prstGeom prst="rect">
            <a:avLst/>
          </a:prstGeom>
        </p:spPr>
        <p:txBody>
          <a:bodyPr/>
          <a:lstStyle>
            <a:lvl1pPr marL="609570" indent="-609570">
              <a:buFont typeface="+mj-lt"/>
              <a:buAutoNum type="arabicPeriod"/>
              <a:defRPr sz="3200" spc="53" baseline="0">
                <a:solidFill>
                  <a:srgbClr val="271D6C"/>
                </a:solidFill>
                <a:latin typeface="Calibri" pitchFamily="34" charset="0"/>
              </a:defRPr>
            </a:lvl1pPr>
            <a:lvl2pPr marL="990551" indent="-380982">
              <a:buFont typeface="Calibri" pitchFamily="34" charset="0"/>
              <a:buChar char="-"/>
              <a:defRPr sz="3200" baseline="0">
                <a:solidFill>
                  <a:srgbClr val="271D6C"/>
                </a:solidFill>
                <a:latin typeface="Calibri" pitchFamily="34" charset="0"/>
              </a:defRPr>
            </a:lvl2pPr>
            <a:lvl3pPr marL="1523923" indent="-304784">
              <a:buFont typeface="Calibri" pitchFamily="34" charset="0"/>
              <a:buChar char="-"/>
              <a:defRPr sz="3200" baseline="0">
                <a:solidFill>
                  <a:srgbClr val="271D6C"/>
                </a:solidFill>
                <a:latin typeface="Calibri" pitchFamily="34" charset="0"/>
              </a:defRPr>
            </a:lvl3pPr>
            <a:lvl4pPr marL="2133493" indent="-304784">
              <a:buFont typeface="Calibri" pitchFamily="34" charset="0"/>
              <a:buChar char="-"/>
              <a:defRPr sz="3200" baseline="0">
                <a:solidFill>
                  <a:srgbClr val="271D6C"/>
                </a:solidFill>
                <a:latin typeface="Calibri" pitchFamily="34" charset="0"/>
              </a:defRPr>
            </a:lvl4pPr>
            <a:lvl5pPr marL="2743063" indent="-304784">
              <a:buFont typeface="Calibri" pitchFamily="34" charset="0"/>
              <a:buChar char="-"/>
              <a:defRPr sz="3200" baseline="0">
                <a:solidFill>
                  <a:srgbClr val="271D6C"/>
                </a:solidFill>
                <a:latin typeface="Calibri" pitchFamily="34" charset="0"/>
              </a:defRPr>
            </a:lvl5pPr>
          </a:lstStyle>
          <a:p>
            <a:pPr lvl="0"/>
            <a:r>
              <a:rPr lang="nl-NL" sz="3200" dirty="0">
                <a:solidFill>
                  <a:srgbClr val="271D6C"/>
                </a:solidFill>
              </a:rPr>
              <a:t>Opsomming met nummering</a:t>
            </a:r>
          </a:p>
        </p:txBody>
      </p:sp>
      <p:sp>
        <p:nvSpPr>
          <p:cNvPr id="7" name="Tijdelijke aanduiding voor tekst 9"/>
          <p:cNvSpPr>
            <a:spLocks noGrp="1"/>
          </p:cNvSpPr>
          <p:nvPr>
            <p:ph type="body" sz="quarter" idx="14" hasCustomPrompt="1"/>
          </p:nvPr>
        </p:nvSpPr>
        <p:spPr>
          <a:xfrm>
            <a:off x="623392" y="452670"/>
            <a:ext cx="10177131" cy="76808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Titel</a:t>
            </a:r>
          </a:p>
        </p:txBody>
      </p:sp>
    </p:spTree>
    <p:extLst>
      <p:ext uri="{BB962C8B-B14F-4D97-AF65-F5344CB8AC3E}">
        <p14:creationId xmlns:p14="http://schemas.microsoft.com/office/powerpoint/2010/main" val="2797617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12192000"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dirty="0"/>
          </a:p>
        </p:txBody>
      </p:sp>
      <p:sp>
        <p:nvSpPr>
          <p:cNvPr id="5" name="Rechthoek 4"/>
          <p:cNvSpPr/>
          <p:nvPr userDrawn="1"/>
        </p:nvSpPr>
        <p:spPr>
          <a:xfrm>
            <a:off x="11853632" y="0"/>
            <a:ext cx="338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7325" y="5399659"/>
            <a:ext cx="786308" cy="728555"/>
          </a:xfrm>
          <a:prstGeom prst="rect">
            <a:avLst/>
          </a:prstGeom>
        </p:spPr>
      </p:pic>
      <p:sp>
        <p:nvSpPr>
          <p:cNvPr id="7" name="Tijdelijke aanduiding voor dianummer 5"/>
          <p:cNvSpPr>
            <a:spLocks noGrp="1"/>
          </p:cNvSpPr>
          <p:nvPr>
            <p:ph type="sldNum" sz="quarter" idx="12"/>
          </p:nvPr>
        </p:nvSpPr>
        <p:spPr>
          <a:xfrm>
            <a:off x="11067325" y="6277669"/>
            <a:ext cx="786308" cy="432000"/>
          </a:xfrm>
          <a:prstGeom prst="rect">
            <a:avLst/>
          </a:prstGeom>
        </p:spPr>
        <p:txBody>
          <a:bodyPr/>
          <a:lstStyle>
            <a:lvl1pPr>
              <a:defRPr>
                <a:solidFill>
                  <a:schemeClr val="bg1"/>
                </a:solidFill>
              </a:defRPr>
            </a:lvl1pPr>
          </a:lstStyle>
          <a:p>
            <a:pPr algn="ctr"/>
            <a:fld id="{845CA951-4815-4987-9CD6-BB5D6648C0B5}" type="slidenum">
              <a:rPr lang="nl-NL" sz="1600" smtClean="0"/>
              <a:pPr algn="ctr"/>
              <a:t>‹#›</a:t>
            </a:fld>
            <a:endParaRPr lang="nl-NL" sz="1600" dirty="0"/>
          </a:p>
        </p:txBody>
      </p:sp>
      <p:sp>
        <p:nvSpPr>
          <p:cNvPr id="2" name="Titel 1"/>
          <p:cNvSpPr>
            <a:spLocks noGrp="1"/>
          </p:cNvSpPr>
          <p:nvPr>
            <p:ph type="title" hasCustomPrompt="1"/>
          </p:nvPr>
        </p:nvSpPr>
        <p:spPr>
          <a:xfrm>
            <a:off x="609602" y="275165"/>
            <a:ext cx="10287663" cy="1248000"/>
          </a:xfrm>
          <a:prstGeom prst="rect">
            <a:avLst/>
          </a:prstGeom>
        </p:spPr>
        <p:txBody>
          <a:bodyPr/>
          <a:lstStyle>
            <a:lvl1pPr algn="l">
              <a:defRPr lang="nl-NL" sz="4000" b="1" kern="1200" spc="80" baseline="0" dirty="0">
                <a:solidFill>
                  <a:schemeClr val="bg1"/>
                </a:solidFill>
                <a:latin typeface="+mn-lt"/>
                <a:ea typeface="+mn-ea"/>
                <a:cs typeface="+mn-cs"/>
              </a:defRPr>
            </a:lvl1pPr>
          </a:lstStyle>
          <a:p>
            <a:r>
              <a:rPr lang="nl-NL" sz="4000" b="1" dirty="0">
                <a:solidFill>
                  <a:schemeClr val="bg1"/>
                </a:solidFill>
              </a:rPr>
              <a:t>Conclusies / trends / …</a:t>
            </a:r>
          </a:p>
        </p:txBody>
      </p:sp>
      <p:sp>
        <p:nvSpPr>
          <p:cNvPr id="9" name="Tijdelijke aanduiding voor tekst 8"/>
          <p:cNvSpPr>
            <a:spLocks noGrp="1"/>
          </p:cNvSpPr>
          <p:nvPr>
            <p:ph type="body" sz="quarter" idx="13" hasCustomPrompt="1"/>
          </p:nvPr>
        </p:nvSpPr>
        <p:spPr>
          <a:xfrm>
            <a:off x="623395" y="1618723"/>
            <a:ext cx="10272183" cy="4510617"/>
          </a:xfrm>
          <a:prstGeom prst="rect">
            <a:avLst/>
          </a:prstGeom>
        </p:spPr>
        <p:txBody>
          <a:bodyPr/>
          <a:lstStyle>
            <a:lvl1pPr marL="457177" indent="-457177">
              <a:buFont typeface="Calibri" pitchFamily="34" charset="0"/>
              <a:buChar char="─"/>
              <a:defRPr sz="3200" b="0">
                <a:solidFill>
                  <a:schemeClr val="bg1"/>
                </a:solidFill>
              </a:defRPr>
            </a:lvl1pPr>
            <a:lvl2pPr marL="609570" indent="0">
              <a:buFont typeface="Calibri" pitchFamily="34" charset="0"/>
              <a:buNone/>
              <a:defRPr>
                <a:solidFill>
                  <a:schemeClr val="bg1"/>
                </a:solidFill>
              </a:defRPr>
            </a:lvl2pPr>
            <a:lvl3pPr marL="1219139" indent="0">
              <a:buFont typeface="Calibri" pitchFamily="34" charset="0"/>
              <a:buNone/>
              <a:defRPr>
                <a:solidFill>
                  <a:schemeClr val="bg1"/>
                </a:solidFill>
              </a:defRPr>
            </a:lvl3pPr>
            <a:lvl4pPr marL="1828709" indent="0">
              <a:buFont typeface="Calibri" pitchFamily="34" charset="0"/>
              <a:buNone/>
              <a:defRPr>
                <a:solidFill>
                  <a:schemeClr val="bg1"/>
                </a:solidFill>
              </a:defRPr>
            </a:lvl4pPr>
            <a:lvl5pPr marL="2438278" indent="0">
              <a:buFont typeface="Calibri" pitchFamily="34" charset="0"/>
              <a:buNone/>
              <a:defRPr>
                <a:solidFill>
                  <a:schemeClr val="bg1"/>
                </a:solidFill>
              </a:defRPr>
            </a:lvl5pPr>
          </a:lstStyle>
          <a:p>
            <a:pPr lvl="0"/>
            <a:r>
              <a:rPr lang="nl-NL" dirty="0"/>
              <a:t>Korte opsomming van conclusies</a:t>
            </a:r>
          </a:p>
        </p:txBody>
      </p:sp>
    </p:spTree>
    <p:extLst>
      <p:ext uri="{BB962C8B-B14F-4D97-AF65-F5344CB8AC3E}">
        <p14:creationId xmlns:p14="http://schemas.microsoft.com/office/powerpoint/2010/main" val="3856565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9" name="Tijdelijke aanduiding voor tekst 8"/>
          <p:cNvSpPr>
            <a:spLocks noGrp="1"/>
          </p:cNvSpPr>
          <p:nvPr>
            <p:ph type="body" sz="quarter" idx="11" hasCustomPrompt="1"/>
          </p:nvPr>
        </p:nvSpPr>
        <p:spPr>
          <a:xfrm>
            <a:off x="624421" y="1604433"/>
            <a:ext cx="10272116" cy="4607984"/>
          </a:xfrm>
          <a:prstGeom prst="rect">
            <a:avLst/>
          </a:prstGeom>
        </p:spPr>
        <p:txBody>
          <a:bodyPr/>
          <a:lstStyle>
            <a:lvl1pPr marL="457177" indent="-457177">
              <a:buFont typeface="Calibri" pitchFamily="34" charset="0"/>
              <a:buChar char="─"/>
              <a:defRPr lang="nl-NL" sz="3200" b="0" kern="1200" spc="53" baseline="0" dirty="0" smtClean="0">
                <a:solidFill>
                  <a:srgbClr val="271D6C"/>
                </a:solidFill>
                <a:latin typeface="Calibri" pitchFamily="34" charset="0"/>
                <a:ea typeface="+mn-ea"/>
                <a:cs typeface="+mn-cs"/>
              </a:defRPr>
            </a:lvl1pPr>
            <a:lvl2pPr marL="990551" indent="-380982">
              <a:buFont typeface="Calibri" pitchFamily="34" charset="0"/>
              <a:buChar char="-"/>
              <a:defRPr sz="3200" baseline="0">
                <a:solidFill>
                  <a:srgbClr val="271D6C"/>
                </a:solidFill>
                <a:latin typeface="Calibri" pitchFamily="34" charset="0"/>
              </a:defRPr>
            </a:lvl2pPr>
            <a:lvl3pPr marL="1523923" indent="-304784">
              <a:buFont typeface="Calibri" pitchFamily="34" charset="0"/>
              <a:buChar char="-"/>
              <a:defRPr sz="3200" baseline="0">
                <a:solidFill>
                  <a:srgbClr val="271D6C"/>
                </a:solidFill>
                <a:latin typeface="Calibri" pitchFamily="34" charset="0"/>
              </a:defRPr>
            </a:lvl3pPr>
            <a:lvl4pPr marL="2133493" indent="-304784">
              <a:buFont typeface="Calibri" pitchFamily="34" charset="0"/>
              <a:buChar char="-"/>
              <a:defRPr sz="3200" baseline="0">
                <a:solidFill>
                  <a:srgbClr val="271D6C"/>
                </a:solidFill>
                <a:latin typeface="Calibri" pitchFamily="34" charset="0"/>
              </a:defRPr>
            </a:lvl4pPr>
            <a:lvl5pPr marL="2743063" indent="-304784">
              <a:buFont typeface="Calibri" pitchFamily="34" charset="0"/>
              <a:buChar char="-"/>
              <a:defRPr sz="3200" baseline="0">
                <a:solidFill>
                  <a:srgbClr val="271D6C"/>
                </a:solidFill>
                <a:latin typeface="Calibri" pitchFamily="34" charset="0"/>
              </a:defRPr>
            </a:lvl5pPr>
          </a:lstStyle>
          <a:p>
            <a:pPr lvl="0"/>
            <a:r>
              <a:rPr lang="nl-NL" sz="3200" dirty="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624421" y="260357"/>
            <a:ext cx="10272116" cy="1248436"/>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a:t>Conclusie / trends / …</a:t>
            </a:r>
          </a:p>
        </p:txBody>
      </p:sp>
    </p:spTree>
    <p:extLst>
      <p:ext uri="{BB962C8B-B14F-4D97-AF65-F5344CB8AC3E}">
        <p14:creationId xmlns:p14="http://schemas.microsoft.com/office/powerpoint/2010/main" val="1806018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5137223" y="1371541"/>
            <a:ext cx="1908223" cy="2931913"/>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2402" y="4896000"/>
            <a:ext cx="9555727" cy="1123083"/>
          </a:xfrm>
          <a:prstGeom prst="rect">
            <a:avLst/>
          </a:prstGeom>
        </p:spPr>
      </p:pic>
    </p:spTree>
    <p:extLst>
      <p:ext uri="{BB962C8B-B14F-4D97-AF65-F5344CB8AC3E}">
        <p14:creationId xmlns:p14="http://schemas.microsoft.com/office/powerpoint/2010/main" val="128133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5137223" y="1371541"/>
            <a:ext cx="1908223" cy="2931913"/>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5650" y="4896000"/>
            <a:ext cx="9556724" cy="1123200"/>
          </a:xfrm>
          <a:prstGeom prst="rect">
            <a:avLst/>
          </a:prstGeom>
        </p:spPr>
      </p:pic>
    </p:spTree>
    <p:extLst>
      <p:ext uri="{BB962C8B-B14F-4D97-AF65-F5344CB8AC3E}">
        <p14:creationId xmlns:p14="http://schemas.microsoft.com/office/powerpoint/2010/main" val="31178830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1" y="2130429"/>
            <a:ext cx="10363200" cy="1470025"/>
          </a:xfrm>
        </p:spPr>
        <p:txBody>
          <a:bodyPr/>
          <a:lstStyle/>
          <a:p>
            <a:r>
              <a:rPr lang="nl-NL"/>
              <a:t>Titelstijl van model bewerken</a:t>
            </a:r>
          </a:p>
        </p:txBody>
      </p:sp>
      <p:sp>
        <p:nvSpPr>
          <p:cNvPr id="3" name="Subtitel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028" indent="0" algn="ctr">
              <a:buNone/>
              <a:defRPr>
                <a:solidFill>
                  <a:schemeClr val="tx1">
                    <a:tint val="75000"/>
                  </a:schemeClr>
                </a:solidFill>
              </a:defRPr>
            </a:lvl2pPr>
            <a:lvl3pPr marL="1088055" indent="0" algn="ctr">
              <a:buNone/>
              <a:defRPr>
                <a:solidFill>
                  <a:schemeClr val="tx1">
                    <a:tint val="75000"/>
                  </a:schemeClr>
                </a:solidFill>
              </a:defRPr>
            </a:lvl3pPr>
            <a:lvl4pPr marL="1632082" indent="0" algn="ctr">
              <a:buNone/>
              <a:defRPr>
                <a:solidFill>
                  <a:schemeClr val="tx1">
                    <a:tint val="75000"/>
                  </a:schemeClr>
                </a:solidFill>
              </a:defRPr>
            </a:lvl4pPr>
            <a:lvl5pPr marL="2176108" indent="0" algn="ctr">
              <a:buNone/>
              <a:defRPr>
                <a:solidFill>
                  <a:schemeClr val="tx1">
                    <a:tint val="75000"/>
                  </a:schemeClr>
                </a:solidFill>
              </a:defRPr>
            </a:lvl5pPr>
            <a:lvl6pPr marL="2720136" indent="0" algn="ctr">
              <a:buNone/>
              <a:defRPr>
                <a:solidFill>
                  <a:schemeClr val="tx1">
                    <a:tint val="75000"/>
                  </a:schemeClr>
                </a:solidFill>
              </a:defRPr>
            </a:lvl6pPr>
            <a:lvl7pPr marL="3264164" indent="0" algn="ctr">
              <a:buNone/>
              <a:defRPr>
                <a:solidFill>
                  <a:schemeClr val="tx1">
                    <a:tint val="75000"/>
                  </a:schemeClr>
                </a:solidFill>
              </a:defRPr>
            </a:lvl7pPr>
            <a:lvl8pPr marL="3808191" indent="0" algn="ctr">
              <a:buNone/>
              <a:defRPr>
                <a:solidFill>
                  <a:schemeClr val="tx1">
                    <a:tint val="75000"/>
                  </a:schemeClr>
                </a:solidFill>
              </a:defRPr>
            </a:lvl8pPr>
            <a:lvl9pPr marL="4352218"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D3F22366-75D4-B147-B202-804AD67C5E02}" type="datetimeFigureOut">
              <a:rPr lang="nl-NL" smtClean="0"/>
              <a:t>29-3-2021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A8CB35-BDFA-CF42-AF91-7A4884E59327}" type="slidenum">
              <a:rPr lang="nl-NL" smtClean="0"/>
              <a:t>‹#›</a:t>
            </a:fld>
            <a:endParaRPr lang="nl-NL"/>
          </a:p>
        </p:txBody>
      </p:sp>
    </p:spTree>
    <p:extLst>
      <p:ext uri="{BB962C8B-B14F-4D97-AF65-F5344CB8AC3E}">
        <p14:creationId xmlns:p14="http://schemas.microsoft.com/office/powerpoint/2010/main" val="208692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oleObject" Target="../embeddings/oleObject2.bin"/><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tags" Target="../tags/tag5.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tags" Target="../tags/tag4.xml"/><Relationship Id="rId40" Type="http://schemas.openxmlformats.org/officeDocument/2006/relationships/image" Target="../media/image5.emf"/><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vmlDrawing" Target="../drawings/vmlDrawing2.v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5.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29/03/2021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48" r:id="rId12"/>
    <p:sldLayoutId id="2147483949" r:id="rId13"/>
    <p:sldLayoutId id="214748373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39" imgW="270" imgH="270" progId="TCLayout.ActiveDocument.1">
                  <p:embed/>
                </p:oleObj>
              </mc:Choice>
              <mc:Fallback>
                <p:oleObj name="think-cell Slide" r:id="rId39" imgW="270" imgH="270" progId="TCLayout.ActiveDocument.1">
                  <p:embed/>
                  <p:pic>
                    <p:nvPicPr>
                      <p:cNvPr id="2" name="Object 1" hidden="1"/>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38"/>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360000" y="360000"/>
            <a:ext cx="11446163" cy="424732"/>
          </a:xfrm>
          <a:prstGeom prst="rect">
            <a:avLst/>
          </a:prstGeom>
        </p:spPr>
        <p:txBody>
          <a:bodyPr vert="horz" wrap="square" lIns="91440" tIns="45720" rIns="91440" bIns="45720" rtlCol="0" anchor="t">
            <a:spAutoFit/>
          </a:bodyPr>
          <a:lstStyle/>
          <a:p>
            <a:r>
              <a:rPr lang="en-US"/>
              <a:t>Click to add title</a:t>
            </a:r>
          </a:p>
        </p:txBody>
      </p:sp>
      <p:sp>
        <p:nvSpPr>
          <p:cNvPr id="4" name="Text Placeholder 3"/>
          <p:cNvSpPr>
            <a:spLocks noGrp="1"/>
          </p:cNvSpPr>
          <p:nvPr>
            <p:ph type="body" idx="1"/>
          </p:nvPr>
        </p:nvSpPr>
        <p:spPr>
          <a:xfrm>
            <a:off x="360000" y="1825625"/>
            <a:ext cx="11446163"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8" name="TextBox 7"/>
          <p:cNvSpPr txBox="1"/>
          <p:nvPr userDrawn="1"/>
        </p:nvSpPr>
        <p:spPr>
          <a:xfrm>
            <a:off x="11044381" y="6366193"/>
            <a:ext cx="759691"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ym typeface="+mn-lt"/>
              </a:rPr>
              <a:pPr lvl="0"/>
              <a:t>‹#›</a:t>
            </a:fld>
            <a:endParaRPr lang="en-US">
              <a:sym typeface="+mn-lt"/>
            </a:endParaRPr>
          </a:p>
        </p:txBody>
      </p:sp>
      <p:sp>
        <p:nvSpPr>
          <p:cNvPr id="5" name="TextBox 4"/>
          <p:cNvSpPr txBox="1"/>
          <p:nvPr userDrawn="1"/>
        </p:nvSpPr>
        <p:spPr>
          <a:xfrm>
            <a:off x="8210939" y="6366193"/>
            <a:ext cx="2614079"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sym typeface="Arial"/>
              </a:rPr>
              <a:t>OFFICIAL: SENSITIVE</a:t>
            </a:r>
            <a:endParaRPr lang="en-GB"/>
          </a:p>
        </p:txBody>
      </p:sp>
    </p:spTree>
    <p:extLst>
      <p:ext uri="{BB962C8B-B14F-4D97-AF65-F5344CB8AC3E}">
        <p14:creationId xmlns:p14="http://schemas.microsoft.com/office/powerpoint/2010/main" val="413884981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943" r:id="rId33"/>
    <p:sldLayoutId id="2147483944" r:id="rId3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11853632" y="0"/>
            <a:ext cx="338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14" name="Rechthoek 13"/>
          <p:cNvSpPr/>
          <p:nvPr userDrawn="1"/>
        </p:nvSpPr>
        <p:spPr>
          <a:xfrm>
            <a:off x="11853632" y="0"/>
            <a:ext cx="338368"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15" name="Tijdelijke aanduiding voor dianummer 5"/>
          <p:cNvSpPr>
            <a:spLocks noGrp="1"/>
          </p:cNvSpPr>
          <p:nvPr>
            <p:ph type="sldNum" sz="quarter" idx="4"/>
          </p:nvPr>
        </p:nvSpPr>
        <p:spPr>
          <a:xfrm>
            <a:off x="11067325" y="6277669"/>
            <a:ext cx="786308" cy="432000"/>
          </a:xfrm>
          <a:prstGeom prst="rect">
            <a:avLst/>
          </a:prstGeom>
        </p:spPr>
        <p:txBody>
          <a:bodyPr anchor="ctr"/>
          <a:lstStyle>
            <a:lvl1pPr>
              <a:defRPr baseline="0">
                <a:solidFill>
                  <a:srgbClr val="271D6C"/>
                </a:solidFill>
              </a:defRPr>
            </a:lvl1pPr>
          </a:lstStyle>
          <a:p>
            <a:pPr algn="ctr"/>
            <a:fld id="{845CA951-4815-4987-9CD6-BB5D6648C0B5}" type="slidenum">
              <a:rPr lang="nl-NL" sz="1600" smtClean="0"/>
              <a:pPr algn="ctr"/>
              <a:t>‹#›</a:t>
            </a:fld>
            <a:endParaRPr lang="nl-NL" sz="1600" dirty="0"/>
          </a:p>
        </p:txBody>
      </p:sp>
      <p:pic>
        <p:nvPicPr>
          <p:cNvPr id="17" name="Afbeelding 1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67325" y="5399659"/>
            <a:ext cx="786308" cy="728555"/>
          </a:xfrm>
          <a:prstGeom prst="rect">
            <a:avLst/>
          </a:prstGeom>
          <a:ln>
            <a:noFill/>
          </a:ln>
          <a:effectLst/>
        </p:spPr>
      </p:pic>
    </p:spTree>
    <p:extLst>
      <p:ext uri="{BB962C8B-B14F-4D97-AF65-F5344CB8AC3E}">
        <p14:creationId xmlns:p14="http://schemas.microsoft.com/office/powerpoint/2010/main" val="412459112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hf hdr="0" ftr="0" dt="0"/>
  <p:txStyles>
    <p:titleStyle>
      <a:lvl1pPr algn="ctr" defTabSz="1219139"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1219139"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adzuna.co.uk/" TargetMode="External"/><Relationship Id="rId4" Type="http://schemas.openxmlformats.org/officeDocument/2006/relationships/hyperlink" Target="https://www.ons.gov.uk/peoplepopulationandcommunity/healthandsocialcare/conditionsanddiseases/bulletins/coronavirustheukeconomyandsocietyfasterindicators/latest#online-job-adver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covid19/mobility/"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ons.gov.uk/economy/economicoutputandproductivity/output/articles/coronavirushowpeopleandbusinesseshaveadaptedtolockdowns/2021-03-19" TargetMode="External"/><Relationship Id="rId5" Type="http://schemas.openxmlformats.org/officeDocument/2006/relationships/image" Target="../media/image31.png"/><Relationship Id="rId4" Type="http://schemas.openxmlformats.org/officeDocument/2006/relationships/hyperlink" Target="https://datasciencecampus.github.io/google-mobility-repor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ons.gov.uk/economy/economicoutputandproductivity/output/articles/coronavirushowpeopleandbusinesseshaveadaptedtolockdowns/2021-03-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ons.gov.uk/economy/economicoutputandproductivity/output/articles/coronavirushowpeopleandbusinesseshaveadaptedtolockdowns/2021-03-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8.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36.png"/><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54608" y="2828835"/>
            <a:ext cx="10827824" cy="1200329"/>
          </a:xfrm>
          <a:prstGeom prst="rect">
            <a:avLst/>
          </a:prstGeom>
          <a:noFill/>
        </p:spPr>
        <p:txBody>
          <a:bodyPr wrap="square" rtlCol="0">
            <a:spAutoFit/>
          </a:bodyPr>
          <a:lstStyle/>
          <a:p>
            <a:pPr defTabSz="609585"/>
            <a:r>
              <a:rPr lang="en-US" sz="3600" b="1" dirty="0">
                <a:solidFill>
                  <a:prstClr val="white"/>
                </a:solidFill>
                <a:latin typeface="Open Sans Bold"/>
              </a:rPr>
              <a:t>Developing timely statistics in the United Kingdom in response to the COVID-19 outbreak</a:t>
            </a:r>
          </a:p>
        </p:txBody>
      </p:sp>
      <p:sp>
        <p:nvSpPr>
          <p:cNvPr id="2" name="TextBox 1">
            <a:extLst>
              <a:ext uri="{FF2B5EF4-FFF2-40B4-BE49-F238E27FC236}">
                <a16:creationId xmlns:a16="http://schemas.microsoft.com/office/drawing/2014/main" id="{A4018330-BB61-43D5-98CC-63BBA64F4685}"/>
              </a:ext>
            </a:extLst>
          </p:cNvPr>
          <p:cNvSpPr txBox="1"/>
          <p:nvPr/>
        </p:nvSpPr>
        <p:spPr>
          <a:xfrm>
            <a:off x="3668390" y="4843057"/>
            <a:ext cx="8189140" cy="830997"/>
          </a:xfrm>
          <a:prstGeom prst="rect">
            <a:avLst/>
          </a:prstGeom>
          <a:noFill/>
        </p:spPr>
        <p:txBody>
          <a:bodyPr wrap="square" rtlCol="0">
            <a:spAutoFit/>
          </a:bodyPr>
          <a:lstStyle/>
          <a:p>
            <a:pPr algn="r" defTabSz="609585"/>
            <a:r>
              <a:rPr lang="en-GB" sz="2400" dirty="0">
                <a:solidFill>
                  <a:prstClr val="white"/>
                </a:solidFill>
                <a:latin typeface="Calibri"/>
              </a:rPr>
              <a:t>Louisa Nolan, Chief Data Scientist</a:t>
            </a:r>
          </a:p>
          <a:p>
            <a:pPr algn="r" defTabSz="609585"/>
            <a:r>
              <a:rPr lang="en-GB" sz="2400" dirty="0">
                <a:solidFill>
                  <a:prstClr val="white"/>
                </a:solidFill>
                <a:latin typeface="Calibri"/>
              </a:rPr>
              <a:t>1 April, 2021</a:t>
            </a:r>
          </a:p>
        </p:txBody>
      </p:sp>
      <p:pic>
        <p:nvPicPr>
          <p:cNvPr id="3" name="Picture 2">
            <a:extLst>
              <a:ext uri="{FF2B5EF4-FFF2-40B4-BE49-F238E27FC236}">
                <a16:creationId xmlns:a16="http://schemas.microsoft.com/office/drawing/2014/main" id="{61B15CC1-1B1C-4BBB-935F-B0C909CAB6ED}"/>
              </a:ext>
            </a:extLst>
          </p:cNvPr>
          <p:cNvPicPr>
            <a:picLocks noChangeAspect="1"/>
          </p:cNvPicPr>
          <p:nvPr/>
        </p:nvPicPr>
        <p:blipFill>
          <a:blip r:embed="rId4"/>
          <a:stretch>
            <a:fillRect/>
          </a:stretch>
        </p:blipFill>
        <p:spPr>
          <a:xfrm>
            <a:off x="8812462" y="116730"/>
            <a:ext cx="3243353" cy="701101"/>
          </a:xfrm>
          <a:prstGeom prst="rect">
            <a:avLst/>
          </a:prstGeom>
        </p:spPr>
      </p:pic>
      <p:pic>
        <p:nvPicPr>
          <p:cNvPr id="4" name="Picture 3">
            <a:extLst>
              <a:ext uri="{FF2B5EF4-FFF2-40B4-BE49-F238E27FC236}">
                <a16:creationId xmlns:a16="http://schemas.microsoft.com/office/drawing/2014/main" id="{1A9D370C-19D6-4D78-8D11-0C6E06714BBD}"/>
              </a:ext>
            </a:extLst>
          </p:cNvPr>
          <p:cNvPicPr>
            <a:picLocks noChangeAspect="1"/>
          </p:cNvPicPr>
          <p:nvPr/>
        </p:nvPicPr>
        <p:blipFill>
          <a:blip r:embed="rId5"/>
          <a:stretch>
            <a:fillRect/>
          </a:stretch>
        </p:blipFill>
        <p:spPr>
          <a:xfrm>
            <a:off x="371468" y="4938124"/>
            <a:ext cx="693909" cy="1042759"/>
          </a:xfrm>
          <a:prstGeom prst="rect">
            <a:avLst/>
          </a:prstGeom>
        </p:spPr>
      </p:pic>
      <p:pic>
        <p:nvPicPr>
          <p:cNvPr id="6" name="Picture 5">
            <a:extLst>
              <a:ext uri="{FF2B5EF4-FFF2-40B4-BE49-F238E27FC236}">
                <a16:creationId xmlns:a16="http://schemas.microsoft.com/office/drawing/2014/main" id="{E1971A50-0204-40A3-9CB2-0C0466A2F73B}"/>
              </a:ext>
            </a:extLst>
          </p:cNvPr>
          <p:cNvPicPr>
            <a:picLocks noChangeAspect="1"/>
          </p:cNvPicPr>
          <p:nvPr/>
        </p:nvPicPr>
        <p:blipFill>
          <a:blip r:embed="rId6"/>
          <a:stretch>
            <a:fillRect/>
          </a:stretch>
        </p:blipFill>
        <p:spPr>
          <a:xfrm>
            <a:off x="1273303" y="5028383"/>
            <a:ext cx="952500" cy="952500"/>
          </a:xfrm>
          <a:prstGeom prst="rect">
            <a:avLst/>
          </a:prstGeom>
        </p:spPr>
      </p:pic>
    </p:spTree>
    <p:extLst>
      <p:ext uri="{BB962C8B-B14F-4D97-AF65-F5344CB8AC3E}">
        <p14:creationId xmlns:p14="http://schemas.microsoft.com/office/powerpoint/2010/main" val="161738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7BFBD8-5B68-4574-873E-DE39EDF2FEA9}"/>
              </a:ext>
            </a:extLst>
          </p:cNvPr>
          <p:cNvSpPr txBox="1"/>
          <p:nvPr/>
        </p:nvSpPr>
        <p:spPr>
          <a:xfrm>
            <a:off x="763285" y="2571523"/>
            <a:ext cx="10827824" cy="156966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Data science</a:t>
            </a:r>
            <a:endParaRPr lang="en-US" sz="4000" b="1" dirty="0">
              <a:solidFill>
                <a:prstClr val="white"/>
              </a:solidFill>
              <a:latin typeface="Open Sans Bold"/>
            </a:endParaRPr>
          </a:p>
          <a:p>
            <a:pPr marL="1028700" lvl="1" indent="-571500" defTabSz="609585">
              <a:buFont typeface="Arial" panose="020B0604020202020204" pitchFamily="34" charset="0"/>
              <a:buChar char="•"/>
            </a:pPr>
            <a:r>
              <a:rPr lang="en-US" sz="2800" dirty="0">
                <a:solidFill>
                  <a:prstClr val="white"/>
                </a:solidFill>
                <a:latin typeface="Open Sans Bold"/>
              </a:rPr>
              <a:t>How can we get more information faster?</a:t>
            </a:r>
          </a:p>
          <a:p>
            <a:pPr marL="1028700" lvl="1" indent="-571500" defTabSz="609585">
              <a:buFont typeface="Arial" panose="020B0604020202020204" pitchFamily="34" charset="0"/>
              <a:buChar char="•"/>
            </a:pPr>
            <a:r>
              <a:rPr kumimoji="0" lang="en-US" sz="2800" i="0" u="none" strike="noStrike" kern="1200" cap="none" spc="0" normalizeH="0" baseline="0" noProof="0" dirty="0">
                <a:ln>
                  <a:noFill/>
                </a:ln>
                <a:solidFill>
                  <a:prstClr val="white"/>
                </a:solidFill>
                <a:effectLst/>
                <a:uLnTx/>
                <a:uFillTx/>
                <a:latin typeface="Open Sans Bold"/>
                <a:ea typeface="+mn-ea"/>
                <a:cs typeface="+mn-cs"/>
              </a:rPr>
              <a:t>How does this help </a:t>
            </a:r>
            <a:r>
              <a:rPr lang="en-US" sz="2800" dirty="0">
                <a:solidFill>
                  <a:prstClr val="white"/>
                </a:solidFill>
                <a:latin typeface="Open Sans Bold"/>
              </a:rPr>
              <a:t>us to monitor and interpret the situation?</a:t>
            </a:r>
            <a:endParaRPr kumimoji="0" lang="en-GB" sz="2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08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43D4-C6F6-406D-8BC7-C048C1AC1F07}"/>
              </a:ext>
            </a:extLst>
          </p:cNvPr>
          <p:cNvSpPr>
            <a:spLocks noGrp="1"/>
          </p:cNvSpPr>
          <p:nvPr>
            <p:ph type="title"/>
          </p:nvPr>
        </p:nvSpPr>
        <p:spPr>
          <a:xfrm>
            <a:off x="1557202" y="395873"/>
            <a:ext cx="9077599" cy="712696"/>
          </a:xfrm>
        </p:spPr>
        <p:txBody>
          <a:bodyPr/>
          <a:lstStyle/>
          <a:p>
            <a:pPr>
              <a:lnSpc>
                <a:spcPts val="2400"/>
              </a:lnSpc>
            </a:pPr>
            <a:r>
              <a:rPr lang="en-GB" sz="2400" b="1" dirty="0">
                <a:latin typeface="Arial" panose="020B0604020202020204" pitchFamily="34" charset="0"/>
                <a:ea typeface="Times New Roman" panose="02020603050405020304" pitchFamily="18" charset="0"/>
                <a:cs typeface="Arial" panose="020B0604020202020204" pitchFamily="34" charset="0"/>
              </a:rPr>
              <a:t>Using Adzuna data to derive an indicator of weekly vacancies</a:t>
            </a:r>
            <a:br>
              <a:rPr lang="en-GB" sz="2400" b="1" dirty="0">
                <a:latin typeface="Arial" panose="020B0604020202020204" pitchFamily="34" charset="0"/>
                <a:ea typeface="Times New Roman" panose="02020603050405020304" pitchFamily="18" charset="0"/>
                <a:cs typeface="Arial" panose="020B0604020202020204" pitchFamily="34" charset="0"/>
              </a:rPr>
            </a:br>
            <a:endParaRPr lang="en-GB" sz="2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954321C-8FDB-4D61-BDB8-833F3B8726E6}"/>
              </a:ext>
            </a:extLst>
          </p:cNvPr>
          <p:cNvSpPr>
            <a:spLocks noGrp="1"/>
          </p:cNvSpPr>
          <p:nvPr>
            <p:ph type="sldNum" sz="quarter" idx="4"/>
          </p:nvPr>
        </p:nvSpPr>
        <p:spPr/>
        <p:txBody>
          <a:bodyPr/>
          <a:lstStyle/>
          <a:p>
            <a:pPr algn="ctr" defTabSz="914377">
              <a:defRPr/>
            </a:pPr>
            <a:fld id="{232417FB-2EF4-EC49-BC13-97513C37E9E5}" type="slidenum">
              <a:rPr lang="en-US">
                <a:solidFill>
                  <a:prstClr val="white"/>
                </a:solidFill>
                <a:latin typeface="Calibri" panose="020F0502020204030204"/>
              </a:rPr>
              <a:pPr algn="ctr" defTabSz="914377">
                <a:defRPr/>
              </a:pPr>
              <a:t>11</a:t>
            </a:fld>
            <a:endParaRPr lang="en-US" dirty="0">
              <a:solidFill>
                <a:prstClr val="white"/>
              </a:solidFill>
              <a:latin typeface="Calibri" panose="020F0502020204030204"/>
            </a:endParaRPr>
          </a:p>
        </p:txBody>
      </p:sp>
      <p:pic>
        <p:nvPicPr>
          <p:cNvPr id="8" name="Picture 7">
            <a:extLst>
              <a:ext uri="{FF2B5EF4-FFF2-40B4-BE49-F238E27FC236}">
                <a16:creationId xmlns:a16="http://schemas.microsoft.com/office/drawing/2014/main" id="{40A11235-BA1D-4EF9-86A0-F1386EB39C87}"/>
              </a:ext>
            </a:extLst>
          </p:cNvPr>
          <p:cNvPicPr>
            <a:picLocks noChangeAspect="1"/>
          </p:cNvPicPr>
          <p:nvPr/>
        </p:nvPicPr>
        <p:blipFill rotWithShape="1">
          <a:blip r:embed="rId3"/>
          <a:srcRect b="8138"/>
          <a:stretch/>
        </p:blipFill>
        <p:spPr>
          <a:xfrm>
            <a:off x="5799282" y="1056906"/>
            <a:ext cx="6087919" cy="4744189"/>
          </a:xfrm>
          <a:prstGeom prst="rect">
            <a:avLst/>
          </a:prstGeom>
        </p:spPr>
      </p:pic>
      <p:sp>
        <p:nvSpPr>
          <p:cNvPr id="9" name="TextBox 8">
            <a:extLst>
              <a:ext uri="{FF2B5EF4-FFF2-40B4-BE49-F238E27FC236}">
                <a16:creationId xmlns:a16="http://schemas.microsoft.com/office/drawing/2014/main" id="{947E1215-372E-40A7-B292-F41F8D2DA8EF}"/>
              </a:ext>
            </a:extLst>
          </p:cNvPr>
          <p:cNvSpPr txBox="1"/>
          <p:nvPr/>
        </p:nvSpPr>
        <p:spPr>
          <a:xfrm>
            <a:off x="9624291" y="5687439"/>
            <a:ext cx="4969164" cy="338554"/>
          </a:xfrm>
          <a:prstGeom prst="rect">
            <a:avLst/>
          </a:prstGeom>
          <a:noFill/>
        </p:spPr>
        <p:txBody>
          <a:bodyPr wrap="square" rtlCol="0">
            <a:spAutoFit/>
          </a:bodyPr>
          <a:lstStyle/>
          <a:p>
            <a:pPr defTabSz="914377">
              <a:defRPr/>
            </a:pPr>
            <a:r>
              <a:rPr lang="en-GB" sz="1600" dirty="0">
                <a:solidFill>
                  <a:prstClr val="black"/>
                </a:solidFill>
                <a:latin typeface="Calibri" panose="020F0502020204030204"/>
                <a:hlinkClick r:id="rId4"/>
              </a:rPr>
              <a:t>Faster indicators publication</a:t>
            </a:r>
            <a:endParaRPr lang="en-GB" sz="160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49288350-6A58-438B-8381-28FA6A5B8061}"/>
              </a:ext>
            </a:extLst>
          </p:cNvPr>
          <p:cNvSpPr txBox="1"/>
          <p:nvPr/>
        </p:nvSpPr>
        <p:spPr>
          <a:xfrm>
            <a:off x="122336" y="1262457"/>
            <a:ext cx="5421297" cy="3693319"/>
          </a:xfrm>
          <a:prstGeom prst="rect">
            <a:avLst/>
          </a:prstGeom>
          <a:noFill/>
        </p:spPr>
        <p:txBody>
          <a:bodyPr wrap="square" rtlCol="0">
            <a:spAutoFit/>
          </a:bodyPr>
          <a:lstStyle/>
          <a:p>
            <a:pPr marL="285744" indent="-285744" defTabSz="914377">
              <a:buFont typeface="Arial" panose="020B0604020202020204" pitchFamily="34" charset="0"/>
              <a:buChar char="•"/>
              <a:defRPr/>
            </a:pPr>
            <a:r>
              <a:rPr lang="en-GB" u="sng" dirty="0">
                <a:solidFill>
                  <a:prstClr val="black"/>
                </a:solidFill>
                <a:latin typeface="Calibri" panose="020F0502020204030204"/>
                <a:hlinkClick r:id="rId5"/>
              </a:rPr>
              <a:t>Adzuna</a:t>
            </a:r>
            <a:r>
              <a:rPr lang="en-GB" dirty="0">
                <a:solidFill>
                  <a:prstClr val="black"/>
                </a:solidFill>
                <a:latin typeface="Calibri" panose="020F0502020204030204"/>
              </a:rPr>
              <a:t> is a comprehensive online job search engine that collates information from thousands of different sources in the UK.</a:t>
            </a:r>
          </a:p>
          <a:p>
            <a:pPr marL="285744" indent="-285744" defTabSz="914377">
              <a:buFont typeface="Arial" panose="020B0604020202020204" pitchFamily="34" charset="0"/>
              <a:buChar char="•"/>
              <a:defRPr/>
            </a:pPr>
            <a:endParaRPr lang="en-GB" dirty="0">
              <a:solidFill>
                <a:prstClr val="black"/>
              </a:solidFill>
              <a:latin typeface="Calibri" panose="020F0502020204030204"/>
            </a:endParaRPr>
          </a:p>
          <a:p>
            <a:pPr marL="285744" indent="-285744" defTabSz="914377">
              <a:buFont typeface="Arial" panose="020B0604020202020204" pitchFamily="34" charset="0"/>
              <a:buChar char="•"/>
              <a:defRPr/>
            </a:pPr>
            <a:r>
              <a:rPr lang="en-GB" dirty="0">
                <a:solidFill>
                  <a:prstClr val="black"/>
                </a:solidFill>
                <a:latin typeface="Calibri" panose="020F0502020204030204"/>
              </a:rPr>
              <a:t>&gt; 100 million job adverts in the time series to date from February 2018.</a:t>
            </a:r>
          </a:p>
          <a:p>
            <a:pPr marL="285744" indent="-285744" defTabSz="914377">
              <a:buFont typeface="Arial" panose="020B0604020202020204" pitchFamily="34" charset="0"/>
              <a:buChar char="•"/>
              <a:defRPr/>
            </a:pPr>
            <a:endParaRPr lang="en-GB" dirty="0">
              <a:solidFill>
                <a:prstClr val="black"/>
              </a:solidFill>
              <a:latin typeface="Calibri" panose="020F0502020204030204"/>
            </a:endParaRPr>
          </a:p>
          <a:p>
            <a:pPr marL="285744" indent="-285744" defTabSz="914377">
              <a:buFont typeface="Arial" panose="020B0604020202020204" pitchFamily="34" charset="0"/>
              <a:buChar char="•"/>
              <a:defRPr/>
            </a:pPr>
            <a:r>
              <a:rPr lang="en-GB" dirty="0">
                <a:solidFill>
                  <a:prstClr val="black"/>
                </a:solidFill>
                <a:latin typeface="Calibri" panose="020F0502020204030204"/>
              </a:rPr>
              <a:t>Broken down by job category and by region, based on the information included in the job advert.</a:t>
            </a:r>
          </a:p>
          <a:p>
            <a:pPr marL="285744" indent="-285744" defTabSz="914377">
              <a:buFont typeface="Arial" panose="020B0604020202020204" pitchFamily="34" charset="0"/>
              <a:buChar char="•"/>
              <a:defRPr/>
            </a:pPr>
            <a:endParaRPr lang="en-GB" dirty="0">
              <a:solidFill>
                <a:prstClr val="black"/>
              </a:solidFill>
              <a:latin typeface="Calibri" panose="020F0502020204030204"/>
            </a:endParaRPr>
          </a:p>
          <a:p>
            <a:pPr marL="285744" indent="-285744" defTabSz="914377">
              <a:buFont typeface="Arial" panose="020B0604020202020204" pitchFamily="34" charset="0"/>
              <a:buChar char="•"/>
              <a:defRPr/>
            </a:pPr>
            <a:r>
              <a:rPr lang="en-GB" dirty="0" err="1">
                <a:solidFill>
                  <a:prstClr val="black"/>
                </a:solidFill>
                <a:latin typeface="Calibri" panose="020F0502020204030204"/>
              </a:rPr>
              <a:t>Adzuna’s</a:t>
            </a:r>
            <a:r>
              <a:rPr lang="en-GB" dirty="0">
                <a:solidFill>
                  <a:prstClr val="black"/>
                </a:solidFill>
                <a:latin typeface="Calibri" panose="020F0502020204030204"/>
              </a:rPr>
              <a:t> neural network assigns suitable categories to the job adverts based on each advert’s text.</a:t>
            </a:r>
          </a:p>
          <a:p>
            <a:pPr defTabSz="914377">
              <a:defRPr/>
            </a:pPr>
            <a:endParaRPr lang="en-GB" dirty="0">
              <a:solidFill>
                <a:prstClr val="black"/>
              </a:solidFill>
              <a:latin typeface="Calibri" panose="020F0502020204030204"/>
            </a:endParaRPr>
          </a:p>
        </p:txBody>
      </p:sp>
      <p:sp>
        <p:nvSpPr>
          <p:cNvPr id="3" name="Rectangle 2">
            <a:extLst>
              <a:ext uri="{FF2B5EF4-FFF2-40B4-BE49-F238E27FC236}">
                <a16:creationId xmlns:a16="http://schemas.microsoft.com/office/drawing/2014/main" id="{B54301F7-4E64-452D-98C2-956167B600A8}"/>
              </a:ext>
            </a:extLst>
          </p:cNvPr>
          <p:cNvSpPr/>
          <p:nvPr/>
        </p:nvSpPr>
        <p:spPr>
          <a:xfrm>
            <a:off x="10203626" y="4378366"/>
            <a:ext cx="1494737" cy="461665"/>
          </a:xfrm>
          <a:prstGeom prst="rect">
            <a:avLst/>
          </a:prstGeom>
        </p:spPr>
        <p:txBody>
          <a:bodyPr wrap="square">
            <a:spAutoFit/>
          </a:bodyPr>
          <a:lstStyle/>
          <a:p>
            <a:pPr defTabSz="914377">
              <a:defRPr/>
            </a:pPr>
            <a:r>
              <a:rPr lang="en-GB" sz="1200" dirty="0">
                <a:solidFill>
                  <a:prstClr val="white">
                    <a:lumMod val="50000"/>
                  </a:prstClr>
                </a:solidFill>
                <a:latin typeface="Calibri" panose="020F0502020204030204"/>
              </a:rPr>
              <a:t>Vertical dashed line = start of lockdown</a:t>
            </a:r>
          </a:p>
        </p:txBody>
      </p:sp>
    </p:spTree>
    <p:extLst>
      <p:ext uri="{BB962C8B-B14F-4D97-AF65-F5344CB8AC3E}">
        <p14:creationId xmlns:p14="http://schemas.microsoft.com/office/powerpoint/2010/main" val="425198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0AD7-0CBC-47C1-95DE-5E64BA8C6DFE}"/>
              </a:ext>
            </a:extLst>
          </p:cNvPr>
          <p:cNvSpPr>
            <a:spLocks noGrp="1"/>
          </p:cNvSpPr>
          <p:nvPr>
            <p:ph type="title"/>
          </p:nvPr>
        </p:nvSpPr>
        <p:spPr>
          <a:xfrm>
            <a:off x="496050" y="337574"/>
            <a:ext cx="10933200" cy="332399"/>
          </a:xfrm>
        </p:spPr>
        <p:txBody>
          <a:bodyPr>
            <a:normAutofit fontScale="90000"/>
          </a:bodyPr>
          <a:lstStyle/>
          <a:p>
            <a:r>
              <a:rPr lang="en-GB" dirty="0" err="1"/>
              <a:t>JamCams</a:t>
            </a:r>
            <a:endParaRPr lang="en-GB" dirty="0"/>
          </a:p>
        </p:txBody>
      </p:sp>
      <p:pic>
        <p:nvPicPr>
          <p:cNvPr id="504834" name="Picture 2" descr="An image showing the difference in results from Faster-RCNN compared to Google Vision API.">
            <a:extLst>
              <a:ext uri="{FF2B5EF4-FFF2-40B4-BE49-F238E27FC236}">
                <a16:creationId xmlns:a16="http://schemas.microsoft.com/office/drawing/2014/main" id="{167C98D8-7605-4AFC-9138-C4F852A67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96" y="337574"/>
            <a:ext cx="4738254" cy="39050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28A260-B687-4749-803A-CABBFEC4B85B}"/>
              </a:ext>
            </a:extLst>
          </p:cNvPr>
          <p:cNvPicPr>
            <a:picLocks noChangeAspect="1"/>
          </p:cNvPicPr>
          <p:nvPr/>
        </p:nvPicPr>
        <p:blipFill>
          <a:blip r:embed="rId4"/>
          <a:stretch>
            <a:fillRect/>
          </a:stretch>
        </p:blipFill>
        <p:spPr>
          <a:xfrm>
            <a:off x="458724" y="2130160"/>
            <a:ext cx="3707383" cy="3773676"/>
          </a:xfrm>
          <a:prstGeom prst="rect">
            <a:avLst/>
          </a:prstGeom>
        </p:spPr>
      </p:pic>
      <p:sp>
        <p:nvSpPr>
          <p:cNvPr id="4" name="TextBox 3">
            <a:extLst>
              <a:ext uri="{FF2B5EF4-FFF2-40B4-BE49-F238E27FC236}">
                <a16:creationId xmlns:a16="http://schemas.microsoft.com/office/drawing/2014/main" id="{98AC5A4F-B939-416F-B8B9-786F3C80179A}"/>
              </a:ext>
            </a:extLst>
          </p:cNvPr>
          <p:cNvSpPr txBox="1"/>
          <p:nvPr/>
        </p:nvSpPr>
        <p:spPr>
          <a:xfrm>
            <a:off x="630000" y="830511"/>
            <a:ext cx="4177718" cy="94795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75757"/>
                </a:solidFill>
                <a:effectLst/>
                <a:uLnTx/>
                <a:uFillTx/>
                <a:latin typeface="Arial" panose="020B0604020202020204"/>
                <a:ea typeface="+mn-ea"/>
                <a:cs typeface="+mn-cs"/>
              </a:rPr>
              <a:t>Using publicly available streamed traffic camera images to monitor busyness during lockdown</a:t>
            </a:r>
          </a:p>
        </p:txBody>
      </p:sp>
      <p:sp>
        <p:nvSpPr>
          <p:cNvPr id="8" name="Arrow: Right 7">
            <a:extLst>
              <a:ext uri="{FF2B5EF4-FFF2-40B4-BE49-F238E27FC236}">
                <a16:creationId xmlns:a16="http://schemas.microsoft.com/office/drawing/2014/main" id="{1F72AC6A-B21F-4022-ABBA-E204681FC1AE}"/>
              </a:ext>
            </a:extLst>
          </p:cNvPr>
          <p:cNvSpPr/>
          <p:nvPr/>
        </p:nvSpPr>
        <p:spPr>
          <a:xfrm rot="922877">
            <a:off x="4404178" y="4813051"/>
            <a:ext cx="2048747" cy="419449"/>
          </a:xfrm>
          <a:prstGeom prst="rightArrow">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Arrow: Right 10">
            <a:extLst>
              <a:ext uri="{FF2B5EF4-FFF2-40B4-BE49-F238E27FC236}">
                <a16:creationId xmlns:a16="http://schemas.microsoft.com/office/drawing/2014/main" id="{CC2134E8-A104-4283-865E-36058826F63C}"/>
              </a:ext>
            </a:extLst>
          </p:cNvPr>
          <p:cNvSpPr/>
          <p:nvPr/>
        </p:nvSpPr>
        <p:spPr>
          <a:xfrm rot="9251948">
            <a:off x="4451087" y="2989376"/>
            <a:ext cx="1856431" cy="419449"/>
          </a:xfrm>
          <a:prstGeom prst="rightArrow">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Arrow: Right 11">
            <a:extLst>
              <a:ext uri="{FF2B5EF4-FFF2-40B4-BE49-F238E27FC236}">
                <a16:creationId xmlns:a16="http://schemas.microsoft.com/office/drawing/2014/main" id="{710169CF-6E4A-4A32-BA2C-F0FA37E3F789}"/>
              </a:ext>
            </a:extLst>
          </p:cNvPr>
          <p:cNvSpPr/>
          <p:nvPr/>
        </p:nvSpPr>
        <p:spPr>
          <a:xfrm rot="459667">
            <a:off x="4619546" y="1375663"/>
            <a:ext cx="1882638" cy="419449"/>
          </a:xfrm>
          <a:prstGeom prst="rightArrow">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B56DD84-7BC5-48C0-B17C-B92A94CF5AF4}"/>
              </a:ext>
            </a:extLst>
          </p:cNvPr>
          <p:cNvSpPr txBox="1"/>
          <p:nvPr/>
        </p:nvSpPr>
        <p:spPr>
          <a:xfrm>
            <a:off x="6690996" y="4651547"/>
            <a:ext cx="4738254" cy="136949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75757"/>
                </a:solidFill>
                <a:effectLst/>
                <a:uLnTx/>
                <a:uFillTx/>
                <a:latin typeface="Arial" panose="020B0604020202020204"/>
                <a:ea typeface="+mn-ea"/>
                <a:cs typeface="+mn-cs"/>
              </a:rPr>
              <a:t>Regular publication in ONS coronavirus faster indicators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75757"/>
                </a:solidFill>
                <a:effectLst/>
                <a:uLnTx/>
                <a:uFillTx/>
                <a:latin typeface="Arial" panose="020B0604020202020204"/>
                <a:ea typeface="+mn-ea"/>
                <a:cs typeface="+mn-cs"/>
              </a:rPr>
              <a:t>European Statistical System collaboration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75757"/>
                </a:solidFill>
                <a:effectLst/>
                <a:uLnTx/>
                <a:uFillTx/>
                <a:latin typeface="Arial" panose="020B0604020202020204"/>
                <a:ea typeface="+mn-ea"/>
                <a:cs typeface="+mn-cs"/>
              </a:rPr>
              <a:t>Collaboration with Newcastle University</a:t>
            </a:r>
          </a:p>
        </p:txBody>
      </p:sp>
    </p:spTree>
    <p:extLst>
      <p:ext uri="{BB962C8B-B14F-4D97-AF65-F5344CB8AC3E}">
        <p14:creationId xmlns:p14="http://schemas.microsoft.com/office/powerpoint/2010/main" val="2559180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7847B4-D6CF-4F75-8EB5-E9E50698C871}"/>
              </a:ext>
            </a:extLst>
          </p:cNvPr>
          <p:cNvSpPr>
            <a:spLocks noGrp="1"/>
          </p:cNvSpPr>
          <p:nvPr>
            <p:ph type="title"/>
          </p:nvPr>
        </p:nvSpPr>
        <p:spPr>
          <a:xfrm>
            <a:off x="223424" y="256848"/>
            <a:ext cx="11638005" cy="590931"/>
          </a:xfrm>
        </p:spPr>
        <p:txBody>
          <a:bodyPr/>
          <a:lstStyle/>
          <a:p>
            <a:pPr algn="ctr">
              <a:defRPr sz="1800"/>
            </a:pPr>
            <a:r>
              <a:rPr lang="en-GB" sz="3600">
                <a:latin typeface="Calibri"/>
                <a:cs typeface="Calibri"/>
              </a:rPr>
              <a:t>Analysing COVID-19 notices from business websites</a:t>
            </a:r>
            <a:endParaRPr lang="en-GB" sz="3600">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4351C1BE-8E1F-4D0C-9B52-015646EF90A4}"/>
              </a:ext>
            </a:extLst>
          </p:cNvPr>
          <p:cNvSpPr>
            <a:spLocks noGrp="1"/>
          </p:cNvSpPr>
          <p:nvPr>
            <p:ph idx="1"/>
          </p:nvPr>
        </p:nvSpPr>
        <p:spPr>
          <a:xfrm>
            <a:off x="223423" y="1097078"/>
            <a:ext cx="7102792" cy="4733868"/>
          </a:xfrm>
        </p:spPr>
        <p:txBody>
          <a:bodyPr>
            <a:normAutofit fontScale="47500" lnSpcReduction="20000"/>
          </a:bodyPr>
          <a:lstStyle/>
          <a:p>
            <a:pPr marL="0" indent="0">
              <a:buNone/>
            </a:pPr>
            <a:r>
              <a:rPr lang="en-GB" b="1" dirty="0"/>
              <a:t>Using data extracted from business websites to inform business survey decision making and response chasing efforts.</a:t>
            </a:r>
            <a:endParaRPr lang="en-US" sz="2667" b="1" dirty="0"/>
          </a:p>
          <a:p>
            <a:pPr marL="0" indent="0">
              <a:buNone/>
              <a:defRPr/>
            </a:pPr>
            <a:r>
              <a:rPr lang="en-GB" sz="4400" dirty="0"/>
              <a:t>Text extracted from 500,000 business websites by </a:t>
            </a:r>
            <a:r>
              <a:rPr lang="en-GB" sz="4400" dirty="0">
                <a:ea typeface="+mn-lt"/>
                <a:cs typeface="+mn-lt"/>
              </a:rPr>
              <a:t>private sector partner glass.ai</a:t>
            </a:r>
            <a:r>
              <a:rPr lang="en-GB" sz="4400" dirty="0"/>
              <a:t>, subsequently linked to the Inter-Departmental Business Register.</a:t>
            </a:r>
            <a:endParaRPr lang="en-GB" sz="4400" dirty="0">
              <a:cs typeface="Calibri"/>
            </a:endParaRPr>
          </a:p>
          <a:p>
            <a:pPr marL="0" indent="0">
              <a:buNone/>
              <a:defRPr/>
            </a:pPr>
            <a:r>
              <a:rPr lang="en-GB" sz="4400" dirty="0"/>
              <a:t>COVID-19 notices identified by keywords (e.g. "coronavirus", "government advice", "social distancing"). </a:t>
            </a:r>
          </a:p>
          <a:p>
            <a:pPr marL="0" indent="0">
              <a:buNone/>
              <a:defRPr/>
            </a:pPr>
            <a:r>
              <a:rPr lang="en-GB" sz="4400" dirty="0"/>
              <a:t>An analysis of the proportion of businesses using their websites for COVID-19 communications was carried out by sector and size band.</a:t>
            </a:r>
            <a:endParaRPr lang="en-GB" dirty="0"/>
          </a:p>
          <a:p>
            <a:pPr marL="0" indent="0">
              <a:buNone/>
              <a:defRPr/>
            </a:pPr>
            <a:r>
              <a:rPr lang="en-GB" sz="4400" dirty="0"/>
              <a:t>Natural language processing techniques were used to classify snippets according to the response of the business.</a:t>
            </a:r>
          </a:p>
        </p:txBody>
      </p:sp>
      <p:sp>
        <p:nvSpPr>
          <p:cNvPr id="7" name="AutoShape 2">
            <a:extLst>
              <a:ext uri="{FF2B5EF4-FFF2-40B4-BE49-F238E27FC236}">
                <a16:creationId xmlns:a16="http://schemas.microsoft.com/office/drawing/2014/main" id="{436BBFF5-5489-49EB-9128-D908C46F51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a:solidFill>
                <a:prstClr val="black"/>
              </a:solidFill>
              <a:latin typeface="Calibri" panose="020F0502020204030204"/>
            </a:endParaRPr>
          </a:p>
        </p:txBody>
      </p:sp>
      <p:pic>
        <p:nvPicPr>
          <p:cNvPr id="12" name="Picture 12" descr="Covid-19 notice from a theatre website.">
            <a:extLst>
              <a:ext uri="{FF2B5EF4-FFF2-40B4-BE49-F238E27FC236}">
                <a16:creationId xmlns:a16="http://schemas.microsoft.com/office/drawing/2014/main" id="{5C1E395D-35DC-4287-9D8A-4594B50E0BFD}"/>
              </a:ext>
            </a:extLst>
          </p:cNvPr>
          <p:cNvPicPr>
            <a:picLocks noChangeAspect="1"/>
          </p:cNvPicPr>
          <p:nvPr/>
        </p:nvPicPr>
        <p:blipFill>
          <a:blip r:embed="rId3"/>
          <a:stretch>
            <a:fillRect/>
          </a:stretch>
        </p:blipFill>
        <p:spPr>
          <a:xfrm>
            <a:off x="7444771" y="1295931"/>
            <a:ext cx="4442255" cy="1545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5E539CE2-05EF-4F7E-9CFA-4E52E254DE02}"/>
              </a:ext>
            </a:extLst>
          </p:cNvPr>
          <p:cNvSpPr txBox="1"/>
          <p:nvPr/>
        </p:nvSpPr>
        <p:spPr>
          <a:xfrm>
            <a:off x="7391401" y="2912076"/>
            <a:ext cx="461730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GB" sz="900">
                <a:solidFill>
                  <a:prstClr val="black"/>
                </a:solidFill>
                <a:latin typeface="Calibri" panose="020F0502020204030204"/>
                <a:ea typeface="+mn-lt"/>
                <a:cs typeface="Calibri" panose="020F0502020204030204"/>
              </a:rPr>
              <a:t>https://almeida.co.uk/ © Almeida Theatre, London N1 1TA Registered Charity No. 282167</a:t>
            </a:r>
            <a:endParaRPr lang="en-US" sz="900">
              <a:solidFill>
                <a:prstClr val="black"/>
              </a:solidFill>
              <a:latin typeface="Calibri" panose="020F0502020204030204"/>
              <a:cs typeface="Calibri"/>
            </a:endParaRPr>
          </a:p>
        </p:txBody>
      </p:sp>
      <p:pic>
        <p:nvPicPr>
          <p:cNvPr id="14" name="Picture 14" descr="Covid-19 notice from a tourist attraction website.">
            <a:extLst>
              <a:ext uri="{FF2B5EF4-FFF2-40B4-BE49-F238E27FC236}">
                <a16:creationId xmlns:a16="http://schemas.microsoft.com/office/drawing/2014/main" id="{7AF63A41-37C6-43B9-B1AF-BDC4A9A0CDAF}"/>
              </a:ext>
            </a:extLst>
          </p:cNvPr>
          <p:cNvPicPr>
            <a:picLocks noChangeAspect="1"/>
          </p:cNvPicPr>
          <p:nvPr/>
        </p:nvPicPr>
        <p:blipFill>
          <a:blip r:embed="rId4"/>
          <a:stretch>
            <a:fillRect/>
          </a:stretch>
        </p:blipFill>
        <p:spPr>
          <a:xfrm>
            <a:off x="7494374" y="3662561"/>
            <a:ext cx="4514335" cy="1211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484FD0E0-D464-415A-89D8-95C2E7C56D67}"/>
              </a:ext>
            </a:extLst>
          </p:cNvPr>
          <p:cNvSpPr txBox="1"/>
          <p:nvPr/>
        </p:nvSpPr>
        <p:spPr>
          <a:xfrm>
            <a:off x="7441601" y="4949653"/>
            <a:ext cx="46173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GB" sz="900">
                <a:solidFill>
                  <a:prstClr val="black"/>
                </a:solidFill>
                <a:latin typeface="Calibri" panose="020F0502020204030204"/>
                <a:ea typeface="+mn-lt"/>
                <a:cs typeface="Calibri" panose="020F0502020204030204"/>
              </a:rPr>
              <a:t>https://www.madametussauds.com/london/ © Merlin Entertainment Group 2018, all rights reserved. © &amp; TM Lucasfilm Ltd.</a:t>
            </a:r>
            <a:endParaRPr lang="en-US" sz="900">
              <a:solidFill>
                <a:prstClr val="black"/>
              </a:solidFill>
              <a:latin typeface="Calibri" panose="020F0502020204030204"/>
              <a:cs typeface="Calibri"/>
            </a:endParaRPr>
          </a:p>
        </p:txBody>
      </p:sp>
    </p:spTree>
    <p:extLst>
      <p:ext uri="{BB962C8B-B14F-4D97-AF65-F5344CB8AC3E}">
        <p14:creationId xmlns:p14="http://schemas.microsoft.com/office/powerpoint/2010/main" val="233851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 y="8293"/>
            <a:ext cx="12188952" cy="6858000"/>
          </a:xfrm>
          <a:prstGeom prst="rect">
            <a:avLst/>
          </a:prstGeom>
        </p:spPr>
      </p:pic>
      <p:sp>
        <p:nvSpPr>
          <p:cNvPr id="9" name="Title 1"/>
          <p:cNvSpPr>
            <a:spLocks noGrp="1"/>
          </p:cNvSpPr>
          <p:nvPr>
            <p:ph type="title"/>
          </p:nvPr>
        </p:nvSpPr>
        <p:spPr>
          <a:xfrm>
            <a:off x="513807" y="303530"/>
            <a:ext cx="10972800" cy="869745"/>
          </a:xfrm>
        </p:spPr>
        <p:txBody>
          <a:bodyPr>
            <a:noAutofit/>
          </a:bodyPr>
          <a:lstStyle/>
          <a:p>
            <a:pPr algn="ctr"/>
            <a:r>
              <a:rPr lang="en-GB" sz="4267" b="1" dirty="0">
                <a:solidFill>
                  <a:srgbClr val="FFFFFF"/>
                </a:solidFill>
                <a:latin typeface="Open Sans Bold"/>
                <a:cs typeface="Open Sans Bold"/>
              </a:rPr>
              <a:t>What have we learned?</a:t>
            </a:r>
            <a:endParaRPr lang="en-US" sz="4267" b="1" dirty="0">
              <a:solidFill>
                <a:srgbClr val="FFFFFF"/>
              </a:solidFill>
              <a:latin typeface="Open Sans Bold"/>
              <a:cs typeface="Open Sans Bold"/>
            </a:endParaRPr>
          </a:p>
        </p:txBody>
      </p:sp>
      <p:sp>
        <p:nvSpPr>
          <p:cNvPr id="10" name="Content Placeholder 2"/>
          <p:cNvSpPr>
            <a:spLocks noGrp="1"/>
          </p:cNvSpPr>
          <p:nvPr>
            <p:ph idx="1"/>
          </p:nvPr>
        </p:nvSpPr>
        <p:spPr>
          <a:xfrm>
            <a:off x="609600" y="1577342"/>
            <a:ext cx="10972800" cy="4374943"/>
          </a:xfrm>
        </p:spPr>
        <p:txBody>
          <a:bodyPr>
            <a:normAutofit/>
          </a:bodyPr>
          <a:lstStyle/>
          <a:p>
            <a:pPr fontAlgn="ctr">
              <a:lnSpc>
                <a:spcPct val="100000"/>
              </a:lnSpc>
            </a:pPr>
            <a:r>
              <a:rPr lang="en-GB" sz="2400" dirty="0">
                <a:solidFill>
                  <a:srgbClr val="FFFFFF"/>
                </a:solidFill>
                <a:latin typeface="Open Sans Regular"/>
                <a:cs typeface="Open Sans Regular"/>
              </a:rPr>
              <a:t>I am very proud of all my ONS colleagues</a:t>
            </a:r>
          </a:p>
          <a:p>
            <a:pPr fontAlgn="ctr">
              <a:lnSpc>
                <a:spcPct val="100000"/>
              </a:lnSpc>
            </a:pPr>
            <a:r>
              <a:rPr lang="en-GB" sz="2400" dirty="0">
                <a:solidFill>
                  <a:srgbClr val="FFFFFF"/>
                </a:solidFill>
                <a:latin typeface="Open Sans Regular"/>
                <a:cs typeface="Open Sans Regular"/>
              </a:rPr>
              <a:t>Appetite for faster information – timeliness versus accuracy</a:t>
            </a:r>
          </a:p>
          <a:p>
            <a:pPr fontAlgn="ctr">
              <a:lnSpc>
                <a:spcPct val="100000"/>
              </a:lnSpc>
            </a:pPr>
            <a:r>
              <a:rPr lang="en-GB" sz="2400" dirty="0">
                <a:solidFill>
                  <a:srgbClr val="FFFFFF"/>
                </a:solidFill>
                <a:latin typeface="Open Sans Regular"/>
                <a:cs typeface="Open Sans Regular"/>
              </a:rPr>
              <a:t>Collaboration is important – across academic, private and public sectors and across disciplines</a:t>
            </a:r>
          </a:p>
          <a:p>
            <a:pPr fontAlgn="ctr">
              <a:lnSpc>
                <a:spcPct val="100000"/>
              </a:lnSpc>
            </a:pPr>
            <a:r>
              <a:rPr lang="en-GB" sz="2400" dirty="0">
                <a:solidFill>
                  <a:srgbClr val="FFFFFF"/>
                </a:solidFill>
                <a:latin typeface="Open Sans Regular"/>
                <a:cs typeface="Open Sans Regular"/>
              </a:rPr>
              <a:t>Need access to right tools, skills and environments</a:t>
            </a:r>
          </a:p>
          <a:p>
            <a:pPr fontAlgn="ctr">
              <a:lnSpc>
                <a:spcPct val="100000"/>
              </a:lnSpc>
            </a:pPr>
            <a:r>
              <a:rPr lang="en-GB" sz="2400" dirty="0">
                <a:solidFill>
                  <a:srgbClr val="FFFFFF"/>
                </a:solidFill>
                <a:latin typeface="Open Sans Regular"/>
                <a:cs typeface="Open Sans Regular"/>
              </a:rPr>
              <a:t>Novel data sources can give new insights – not only for Covid</a:t>
            </a:r>
          </a:p>
          <a:p>
            <a:pPr fontAlgn="ctr">
              <a:lnSpc>
                <a:spcPct val="100000"/>
              </a:lnSpc>
            </a:pPr>
            <a:r>
              <a:rPr lang="en-GB" sz="2400" dirty="0">
                <a:solidFill>
                  <a:srgbClr val="FFFFFF"/>
                </a:solidFill>
                <a:latin typeface="Open Sans Regular"/>
                <a:cs typeface="Open Sans Regular"/>
              </a:rPr>
              <a:t>Quality, caveats, communication to non-analysts</a:t>
            </a:r>
          </a:p>
          <a:p>
            <a:pPr marL="0" indent="0" fontAlgn="ctr">
              <a:buNone/>
            </a:pPr>
            <a:endParaRPr lang="en-GB" sz="2000" dirty="0">
              <a:solidFill>
                <a:srgbClr val="FFFFFF"/>
              </a:solidFill>
              <a:latin typeface="Open Sans Regular"/>
              <a:cs typeface="Open Sans Regular"/>
            </a:endParaRPr>
          </a:p>
        </p:txBody>
      </p:sp>
      <p:sp>
        <p:nvSpPr>
          <p:cNvPr id="3" name="Slide Number Placeholder 2">
            <a:extLst>
              <a:ext uri="{FF2B5EF4-FFF2-40B4-BE49-F238E27FC236}">
                <a16:creationId xmlns:a16="http://schemas.microsoft.com/office/drawing/2014/main" id="{A5E4DCFC-37DC-40F8-AE14-DBAECABBD372}"/>
              </a:ext>
            </a:extLst>
          </p:cNvPr>
          <p:cNvSpPr>
            <a:spLocks noGrp="1"/>
          </p:cNvSpPr>
          <p:nvPr>
            <p:ph type="sldNum" sz="quarter" idx="12"/>
          </p:nvPr>
        </p:nvSpPr>
        <p:spPr/>
        <p:txBody>
          <a:bodyPr/>
          <a:lstStyle/>
          <a:p>
            <a:pPr defTabSz="914377"/>
            <a:fld id="{8DB81C86-5279-1740-AF25-693297F5ECDC}" type="slidenum">
              <a:rPr lang="en-US">
                <a:solidFill>
                  <a:prstClr val="black">
                    <a:tint val="75000"/>
                  </a:prstClr>
                </a:solidFill>
                <a:latin typeface="Calibri"/>
              </a:rPr>
              <a:pPr defTabSz="914377"/>
              <a:t>14</a:t>
            </a:fld>
            <a:endParaRPr lang="en-US">
              <a:solidFill>
                <a:prstClr val="black">
                  <a:tint val="75000"/>
                </a:prstClr>
              </a:solidFill>
              <a:latin typeface="Calibri"/>
            </a:endParaRPr>
          </a:p>
        </p:txBody>
      </p:sp>
    </p:spTree>
    <p:extLst>
      <p:ext uri="{BB962C8B-B14F-4D97-AF65-F5344CB8AC3E}">
        <p14:creationId xmlns:p14="http://schemas.microsoft.com/office/powerpoint/2010/main" val="302734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 y="8293"/>
            <a:ext cx="12188952" cy="6858000"/>
          </a:xfrm>
          <a:prstGeom prst="rect">
            <a:avLst/>
          </a:prstGeom>
        </p:spPr>
      </p:pic>
      <p:sp>
        <p:nvSpPr>
          <p:cNvPr id="9" name="Title 1"/>
          <p:cNvSpPr>
            <a:spLocks noGrp="1"/>
          </p:cNvSpPr>
          <p:nvPr>
            <p:ph type="title"/>
          </p:nvPr>
        </p:nvSpPr>
        <p:spPr>
          <a:xfrm>
            <a:off x="513807" y="303530"/>
            <a:ext cx="10972800" cy="869745"/>
          </a:xfrm>
        </p:spPr>
        <p:txBody>
          <a:bodyPr>
            <a:noAutofit/>
          </a:bodyPr>
          <a:lstStyle/>
          <a:p>
            <a:pPr algn="ctr"/>
            <a:r>
              <a:rPr lang="en-GB" sz="4267" b="1" dirty="0">
                <a:solidFill>
                  <a:srgbClr val="FFFFFF"/>
                </a:solidFill>
                <a:latin typeface="Open Sans Bold"/>
                <a:cs typeface="Open Sans Bold"/>
              </a:rPr>
              <a:t>How can we prepare for the future?</a:t>
            </a:r>
            <a:endParaRPr lang="en-US" sz="4267" b="1" dirty="0">
              <a:solidFill>
                <a:srgbClr val="FFFFFF"/>
              </a:solidFill>
              <a:latin typeface="Open Sans Bold"/>
              <a:cs typeface="Open Sans Bold"/>
            </a:endParaRPr>
          </a:p>
        </p:txBody>
      </p:sp>
      <p:sp>
        <p:nvSpPr>
          <p:cNvPr id="10" name="Content Placeholder 2"/>
          <p:cNvSpPr>
            <a:spLocks noGrp="1"/>
          </p:cNvSpPr>
          <p:nvPr>
            <p:ph idx="1"/>
          </p:nvPr>
        </p:nvSpPr>
        <p:spPr>
          <a:xfrm>
            <a:off x="609600" y="1613959"/>
            <a:ext cx="10972800" cy="3549829"/>
          </a:xfrm>
        </p:spPr>
        <p:txBody>
          <a:bodyPr>
            <a:normAutofit fontScale="92500" lnSpcReduction="20000"/>
          </a:bodyPr>
          <a:lstStyle/>
          <a:p>
            <a:pPr lvl="1" fontAlgn="ctr">
              <a:lnSpc>
                <a:spcPct val="150000"/>
              </a:lnSpc>
            </a:pPr>
            <a:r>
              <a:rPr lang="en-GB" dirty="0">
                <a:solidFill>
                  <a:srgbClr val="FFFFFF"/>
                </a:solidFill>
                <a:latin typeface="Open Sans Regular"/>
                <a:cs typeface="Open Sans Regular"/>
              </a:rPr>
              <a:t>Explore new data sources</a:t>
            </a:r>
          </a:p>
          <a:p>
            <a:pPr lvl="1" fontAlgn="ctr">
              <a:lnSpc>
                <a:spcPct val="150000"/>
              </a:lnSpc>
            </a:pPr>
            <a:r>
              <a:rPr lang="en-GB" dirty="0">
                <a:solidFill>
                  <a:srgbClr val="FFFFFF"/>
                </a:solidFill>
                <a:latin typeface="Open Sans Regular"/>
                <a:cs typeface="Open Sans Regular"/>
              </a:rPr>
              <a:t>Learn from </a:t>
            </a:r>
            <a:r>
              <a:rPr lang="en-GB">
                <a:solidFill>
                  <a:srgbClr val="FFFFFF"/>
                </a:solidFill>
                <a:latin typeface="Open Sans Regular"/>
                <a:cs typeface="Open Sans Regular"/>
              </a:rPr>
              <a:t>each other</a:t>
            </a:r>
            <a:endParaRPr lang="en-GB" dirty="0">
              <a:solidFill>
                <a:srgbClr val="FFFFFF"/>
              </a:solidFill>
              <a:latin typeface="Open Sans Regular"/>
              <a:cs typeface="Open Sans Regular"/>
            </a:endParaRPr>
          </a:p>
          <a:p>
            <a:pPr lvl="1" fontAlgn="ctr">
              <a:lnSpc>
                <a:spcPct val="150000"/>
              </a:lnSpc>
            </a:pPr>
            <a:r>
              <a:rPr lang="en-GB" dirty="0">
                <a:solidFill>
                  <a:srgbClr val="FFFFFF"/>
                </a:solidFill>
                <a:latin typeface="Open Sans Regular"/>
                <a:cs typeface="Open Sans Regular"/>
              </a:rPr>
              <a:t>Data fusion – big data + statistical data</a:t>
            </a:r>
          </a:p>
          <a:p>
            <a:pPr lvl="1" fontAlgn="ctr">
              <a:lnSpc>
                <a:spcPct val="150000"/>
              </a:lnSpc>
            </a:pPr>
            <a:r>
              <a:rPr lang="en-GB" dirty="0">
                <a:solidFill>
                  <a:srgbClr val="FFFFFF"/>
                </a:solidFill>
                <a:latin typeface="Open Sans Regular"/>
                <a:cs typeface="Open Sans Regular"/>
              </a:rPr>
              <a:t>Complex relationships – simulations, digital twins, more ML / deep learning</a:t>
            </a:r>
          </a:p>
          <a:p>
            <a:pPr lvl="1" fontAlgn="ctr">
              <a:lnSpc>
                <a:spcPct val="150000"/>
              </a:lnSpc>
            </a:pPr>
            <a:r>
              <a:rPr lang="en-GB" dirty="0">
                <a:solidFill>
                  <a:srgbClr val="FFFFFF"/>
                </a:solidFill>
                <a:latin typeface="Open Sans Regular"/>
                <a:cs typeface="Open Sans Regular"/>
              </a:rPr>
              <a:t>More value from synthetic data &amp; federated approaches</a:t>
            </a:r>
          </a:p>
          <a:p>
            <a:pPr lvl="1" fontAlgn="ctr">
              <a:lnSpc>
                <a:spcPct val="150000"/>
              </a:lnSpc>
            </a:pPr>
            <a:r>
              <a:rPr lang="en-GB" dirty="0">
                <a:solidFill>
                  <a:srgbClr val="FFFFFF"/>
                </a:solidFill>
                <a:latin typeface="Open Sans Regular"/>
                <a:cs typeface="Open Sans Regular"/>
              </a:rPr>
              <a:t>Crises require rapid response, complex models take longer to develop</a:t>
            </a:r>
          </a:p>
          <a:p>
            <a:pPr lvl="1" fontAlgn="ctr">
              <a:lnSpc>
                <a:spcPct val="150000"/>
              </a:lnSpc>
            </a:pPr>
            <a:r>
              <a:rPr lang="en-GB" dirty="0">
                <a:solidFill>
                  <a:srgbClr val="FFFFFF"/>
                </a:solidFill>
                <a:latin typeface="Open Sans Regular"/>
                <a:cs typeface="Open Sans Regular"/>
              </a:rPr>
              <a:t>Innovate…</a:t>
            </a:r>
          </a:p>
        </p:txBody>
      </p:sp>
      <p:sp>
        <p:nvSpPr>
          <p:cNvPr id="3" name="Slide Number Placeholder 2">
            <a:extLst>
              <a:ext uri="{FF2B5EF4-FFF2-40B4-BE49-F238E27FC236}">
                <a16:creationId xmlns:a16="http://schemas.microsoft.com/office/drawing/2014/main" id="{A5E4DCFC-37DC-40F8-AE14-DBAECABBD372}"/>
              </a:ext>
            </a:extLst>
          </p:cNvPr>
          <p:cNvSpPr>
            <a:spLocks noGrp="1"/>
          </p:cNvSpPr>
          <p:nvPr>
            <p:ph type="sldNum" sz="quarter" idx="12"/>
          </p:nvPr>
        </p:nvSpPr>
        <p:spPr/>
        <p:txBody>
          <a:bodyPr/>
          <a:lstStyle/>
          <a:p>
            <a:pPr defTabSz="914377"/>
            <a:fld id="{8DB81C86-5279-1740-AF25-693297F5ECDC}" type="slidenum">
              <a:rPr lang="en-US">
                <a:solidFill>
                  <a:prstClr val="black">
                    <a:tint val="75000"/>
                  </a:prstClr>
                </a:solidFill>
                <a:latin typeface="Calibri"/>
              </a:rPr>
              <a:pPr defTabSz="914377"/>
              <a:t>15</a:t>
            </a:fld>
            <a:endParaRPr lang="en-US">
              <a:solidFill>
                <a:prstClr val="black">
                  <a:tint val="75000"/>
                </a:prstClr>
              </a:solidFill>
              <a:latin typeface="Calibri"/>
            </a:endParaRPr>
          </a:p>
        </p:txBody>
      </p:sp>
    </p:spTree>
    <p:extLst>
      <p:ext uri="{BB962C8B-B14F-4D97-AF65-F5344CB8AC3E}">
        <p14:creationId xmlns:p14="http://schemas.microsoft.com/office/powerpoint/2010/main" val="96184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wall&#10;&#10;Description automatically generated">
            <a:extLst>
              <a:ext uri="{FF2B5EF4-FFF2-40B4-BE49-F238E27FC236}">
                <a16:creationId xmlns:a16="http://schemas.microsoft.com/office/drawing/2014/main" id="{69971B7C-408D-45F6-9445-E61D6C253118}"/>
              </a:ext>
            </a:extLst>
          </p:cNvPr>
          <p:cNvPicPr>
            <a:picLocks noChangeAspect="1"/>
          </p:cNvPicPr>
          <p:nvPr/>
        </p:nvPicPr>
        <p:blipFill rotWithShape="1">
          <a:blip r:embed="rId3">
            <a:alphaModFix amt="35000"/>
          </a:blip>
          <a:srcRect t="10563" b="13934"/>
          <a:stretch/>
        </p:blipFill>
        <p:spPr>
          <a:xfrm>
            <a:off x="27" y="13"/>
            <a:ext cx="12191973" cy="6857987"/>
          </a:xfrm>
          <a:prstGeom prst="rect">
            <a:avLst/>
          </a:prstGeom>
        </p:spPr>
      </p:pic>
      <p:sp>
        <p:nvSpPr>
          <p:cNvPr id="5" name="Title 1"/>
          <p:cNvSpPr>
            <a:spLocks noGrp="1"/>
          </p:cNvSpPr>
          <p:nvPr>
            <p:ph type="title"/>
          </p:nvPr>
        </p:nvSpPr>
        <p:spPr>
          <a:xfrm>
            <a:off x="838201" y="1065862"/>
            <a:ext cx="3313164" cy="4726276"/>
          </a:xfrm>
        </p:spPr>
        <p:txBody>
          <a:bodyPr>
            <a:normAutofit/>
          </a:bodyPr>
          <a:lstStyle/>
          <a:p>
            <a:pPr algn="r"/>
            <a:r>
              <a:rPr lang="en-GB" sz="4000" b="1" dirty="0">
                <a:solidFill>
                  <a:srgbClr val="FFFFFF"/>
                </a:solidFill>
                <a:latin typeface="Open Sans Bold"/>
                <a:cs typeface="Open Sans Regular"/>
              </a:rPr>
              <a:t>Contact us</a:t>
            </a:r>
            <a:endParaRPr lang="en-US" sz="4000" dirty="0">
              <a:solidFill>
                <a:srgbClr val="FFFFFF"/>
              </a:solidFill>
              <a:latin typeface="Open Sans Regular"/>
              <a:cs typeface="Open Sans Regular"/>
            </a:endParaRPr>
          </a:p>
        </p:txBody>
      </p:sp>
      <p:sp>
        <p:nvSpPr>
          <p:cNvPr id="7" name="Content Placeholder 2"/>
          <p:cNvSpPr>
            <a:spLocks noGrp="1"/>
          </p:cNvSpPr>
          <p:nvPr>
            <p:ph idx="1"/>
          </p:nvPr>
        </p:nvSpPr>
        <p:spPr>
          <a:xfrm>
            <a:off x="6096000" y="387017"/>
            <a:ext cx="5680261" cy="5425440"/>
          </a:xfrm>
        </p:spPr>
        <p:txBody>
          <a:bodyPr anchor="ctr">
            <a:normAutofit/>
          </a:bodyPr>
          <a:lstStyle/>
          <a:p>
            <a:pPr marL="0" indent="0" defTabSz="304792">
              <a:lnSpc>
                <a:spcPct val="250000"/>
              </a:lnSpc>
              <a:buNone/>
              <a:defRPr sz="1800"/>
            </a:pPr>
            <a:r>
              <a:rPr lang="en-GB" sz="2667" b="1" dirty="0">
                <a:solidFill>
                  <a:srgbClr val="FFFFFF"/>
                </a:solidFill>
                <a:latin typeface="Open Sans Regular"/>
                <a:cs typeface="Open Sans Regular"/>
              </a:rPr>
              <a:t>datasciencecampus.ons.gov.uk</a:t>
            </a:r>
          </a:p>
          <a:p>
            <a:pPr marL="0" indent="0" defTabSz="304792">
              <a:lnSpc>
                <a:spcPct val="250000"/>
              </a:lnSpc>
              <a:buNone/>
              <a:defRPr sz="1800"/>
            </a:pPr>
            <a:r>
              <a:rPr lang="en-GB" sz="2667" b="1" dirty="0">
                <a:solidFill>
                  <a:srgbClr val="FFFFFF"/>
                </a:solidFill>
                <a:latin typeface="Open Sans Regular"/>
                <a:cs typeface="Open Sans Regular"/>
              </a:rPr>
              <a:t>@</a:t>
            </a:r>
            <a:r>
              <a:rPr lang="en-GB" sz="2667" b="1" dirty="0" err="1">
                <a:solidFill>
                  <a:srgbClr val="FFFFFF"/>
                </a:solidFill>
                <a:latin typeface="Open Sans Regular"/>
                <a:cs typeface="Open Sans Regular"/>
              </a:rPr>
              <a:t>DataSciCampus</a:t>
            </a:r>
            <a:endParaRPr lang="en-GB" sz="2667" b="1" dirty="0">
              <a:solidFill>
                <a:srgbClr val="FFFFFF"/>
              </a:solidFill>
              <a:latin typeface="Open Sans Regular"/>
              <a:cs typeface="Open Sans Regular"/>
            </a:endParaRPr>
          </a:p>
          <a:p>
            <a:pPr marL="0" indent="0" defTabSz="304792">
              <a:lnSpc>
                <a:spcPct val="250000"/>
              </a:lnSpc>
              <a:buNone/>
              <a:defRPr sz="1800"/>
            </a:pPr>
            <a:r>
              <a:rPr lang="en-GB" sz="2667" b="1" dirty="0">
                <a:solidFill>
                  <a:srgbClr val="FFFFFF"/>
                </a:solidFill>
                <a:latin typeface="Open Sans Regular"/>
              </a:rPr>
              <a:t>datasciencecampus@ons.gov.uk</a:t>
            </a:r>
          </a:p>
          <a:p>
            <a:pPr marL="0" indent="0" defTabSz="304792">
              <a:lnSpc>
                <a:spcPct val="250000"/>
              </a:lnSpc>
              <a:buNone/>
              <a:defRPr sz="1800"/>
            </a:pPr>
            <a:r>
              <a:rPr lang="en-GB" sz="2667" b="1" dirty="0" err="1">
                <a:solidFill>
                  <a:srgbClr val="FFFFFF"/>
                </a:solidFill>
                <a:latin typeface="Open Sans Regular"/>
              </a:rPr>
              <a:t>datasciencecampus</a:t>
            </a:r>
            <a:endParaRPr lang="en-GB" sz="2667" b="1" dirty="0">
              <a:solidFill>
                <a:srgbClr val="FFFFFF"/>
              </a:solidFill>
              <a:latin typeface="Open Sans Regular"/>
            </a:endParaRPr>
          </a:p>
        </p:txBody>
      </p:sp>
      <p:pic>
        <p:nvPicPr>
          <p:cNvPr id="8" name="Picture 7" descr="A close up of a logo&#10;&#10;Description automatically generated">
            <a:extLst>
              <a:ext uri="{FF2B5EF4-FFF2-40B4-BE49-F238E27FC236}">
                <a16:creationId xmlns:a16="http://schemas.microsoft.com/office/drawing/2014/main" id="{6718B8D8-85E2-4132-8344-0312A685F774}"/>
              </a:ext>
            </a:extLst>
          </p:cNvPr>
          <p:cNvPicPr>
            <a:picLocks noChangeAspect="1"/>
          </p:cNvPicPr>
          <p:nvPr/>
        </p:nvPicPr>
        <p:blipFill>
          <a:blip r:embed="rId4"/>
          <a:stretch>
            <a:fillRect/>
          </a:stretch>
        </p:blipFill>
        <p:spPr>
          <a:xfrm>
            <a:off x="5119516" y="2336915"/>
            <a:ext cx="859341" cy="859341"/>
          </a:xfrm>
          <a:prstGeom prst="rect">
            <a:avLst/>
          </a:prstGeom>
        </p:spPr>
      </p:pic>
      <p:pic>
        <p:nvPicPr>
          <p:cNvPr id="10" name="Picture 9">
            <a:extLst>
              <a:ext uri="{FF2B5EF4-FFF2-40B4-BE49-F238E27FC236}">
                <a16:creationId xmlns:a16="http://schemas.microsoft.com/office/drawing/2014/main" id="{631EE9F1-F029-4358-899E-A93901210138}"/>
              </a:ext>
            </a:extLst>
          </p:cNvPr>
          <p:cNvPicPr>
            <a:picLocks noChangeAspect="1"/>
          </p:cNvPicPr>
          <p:nvPr/>
        </p:nvPicPr>
        <p:blipFill>
          <a:blip r:embed="rId5"/>
          <a:stretch>
            <a:fillRect/>
          </a:stretch>
        </p:blipFill>
        <p:spPr>
          <a:xfrm>
            <a:off x="5141750" y="1310073"/>
            <a:ext cx="837108" cy="700127"/>
          </a:xfrm>
          <a:prstGeom prst="rect">
            <a:avLst/>
          </a:prstGeom>
        </p:spPr>
      </p:pic>
      <p:pic>
        <p:nvPicPr>
          <p:cNvPr id="13" name="Graphic 12" descr="Envelope">
            <a:extLst>
              <a:ext uri="{FF2B5EF4-FFF2-40B4-BE49-F238E27FC236}">
                <a16:creationId xmlns:a16="http://schemas.microsoft.com/office/drawing/2014/main" id="{47CBB448-7E50-40B4-951B-C2D541CBB5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30633" y="3518805"/>
            <a:ext cx="837108" cy="837108"/>
          </a:xfrm>
          <a:prstGeom prst="rect">
            <a:avLst/>
          </a:prstGeom>
        </p:spPr>
      </p:pic>
      <p:grpSp>
        <p:nvGrpSpPr>
          <p:cNvPr id="16" name="Group 15">
            <a:extLst>
              <a:ext uri="{FF2B5EF4-FFF2-40B4-BE49-F238E27FC236}">
                <a16:creationId xmlns:a16="http://schemas.microsoft.com/office/drawing/2014/main" id="{86CCEC74-DE08-4F43-AD92-10457FDBE9D8}"/>
              </a:ext>
            </a:extLst>
          </p:cNvPr>
          <p:cNvGrpSpPr/>
          <p:nvPr/>
        </p:nvGrpSpPr>
        <p:grpSpPr>
          <a:xfrm>
            <a:off x="5169771" y="4692543"/>
            <a:ext cx="859341" cy="813739"/>
            <a:chOff x="3249497" y="3681237"/>
            <a:chExt cx="644506" cy="610304"/>
          </a:xfrm>
        </p:grpSpPr>
        <p:sp>
          <p:nvSpPr>
            <p:cNvPr id="15" name="Rectangle 14">
              <a:extLst>
                <a:ext uri="{FF2B5EF4-FFF2-40B4-BE49-F238E27FC236}">
                  <a16:creationId xmlns:a16="http://schemas.microsoft.com/office/drawing/2014/main" id="{3E9FA653-5221-4D17-ACF4-BAE6B8EB76EF}"/>
                </a:ext>
              </a:extLst>
            </p:cNvPr>
            <p:cNvSpPr/>
            <p:nvPr/>
          </p:nvSpPr>
          <p:spPr>
            <a:xfrm>
              <a:off x="3249497" y="3681237"/>
              <a:ext cx="644506" cy="610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dirty="0">
                <a:solidFill>
                  <a:prstClr val="white"/>
                </a:solidFill>
                <a:latin typeface="Calibri" panose="020F0502020204030204"/>
              </a:endParaRPr>
            </a:p>
          </p:txBody>
        </p:sp>
        <p:pic>
          <p:nvPicPr>
            <p:cNvPr id="4" name="Picture 3">
              <a:extLst>
                <a:ext uri="{FF2B5EF4-FFF2-40B4-BE49-F238E27FC236}">
                  <a16:creationId xmlns:a16="http://schemas.microsoft.com/office/drawing/2014/main" id="{9182938B-B2B5-449A-B38F-CF7B80DDDB8A}"/>
                </a:ext>
              </a:extLst>
            </p:cNvPr>
            <p:cNvPicPr>
              <a:picLocks noChangeAspect="1"/>
            </p:cNvPicPr>
            <p:nvPr/>
          </p:nvPicPr>
          <p:blipFill>
            <a:blip r:embed="rId8"/>
            <a:stretch>
              <a:fillRect/>
            </a:stretch>
          </p:blipFill>
          <p:spPr>
            <a:xfrm>
              <a:off x="3309202" y="3729122"/>
              <a:ext cx="525095" cy="525095"/>
            </a:xfrm>
            <a:prstGeom prst="rect">
              <a:avLst/>
            </a:prstGeom>
          </p:spPr>
        </p:pic>
      </p:grpSp>
    </p:spTree>
    <p:extLst>
      <p:ext uri="{BB962C8B-B14F-4D97-AF65-F5344CB8AC3E}">
        <p14:creationId xmlns:p14="http://schemas.microsoft.com/office/powerpoint/2010/main" val="352552845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in a room&#10;&#10;Description automatically generated">
            <a:extLst>
              <a:ext uri="{FF2B5EF4-FFF2-40B4-BE49-F238E27FC236}">
                <a16:creationId xmlns:a16="http://schemas.microsoft.com/office/drawing/2014/main" id="{B0A3309B-681D-4A5D-8E4B-F3DE8713943C}"/>
              </a:ext>
            </a:extLst>
          </p:cNvPr>
          <p:cNvPicPr>
            <a:picLocks noChangeAspect="1"/>
          </p:cNvPicPr>
          <p:nvPr/>
        </p:nvPicPr>
        <p:blipFill>
          <a:blip r:embed="rId3">
            <a:alphaModFix amt="70000"/>
          </a:blip>
          <a:stretch>
            <a:fillRect/>
          </a:stretch>
        </p:blipFill>
        <p:spPr>
          <a:xfrm>
            <a:off x="0" y="0"/>
            <a:ext cx="12192000" cy="6858000"/>
          </a:xfrm>
          <a:prstGeom prst="rect">
            <a:avLst/>
          </a:prstGeom>
        </p:spPr>
      </p:pic>
      <p:graphicFrame>
        <p:nvGraphicFramePr>
          <p:cNvPr id="20" name="TextBox 10">
            <a:extLst>
              <a:ext uri="{FF2B5EF4-FFF2-40B4-BE49-F238E27FC236}">
                <a16:creationId xmlns:a16="http://schemas.microsoft.com/office/drawing/2014/main" id="{1B3B68AF-33F4-4082-A414-64554F7F2346}"/>
              </a:ext>
            </a:extLst>
          </p:cNvPr>
          <p:cNvGraphicFramePr/>
          <p:nvPr>
            <p:extLst>
              <p:ext uri="{D42A27DB-BD31-4B8C-83A1-F6EECF244321}">
                <p14:modId xmlns:p14="http://schemas.microsoft.com/office/powerpoint/2010/main" val="2005548405"/>
              </p:ext>
            </p:extLst>
          </p:nvPr>
        </p:nvGraphicFramePr>
        <p:xfrm>
          <a:off x="495300" y="1132115"/>
          <a:ext cx="11201400" cy="4974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390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06827" y="2527980"/>
            <a:ext cx="10827824" cy="156966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lang="en-US" sz="4000" b="1" dirty="0">
              <a:solidFill>
                <a:prstClr val="white"/>
              </a:solidFill>
              <a:latin typeface="Open Sans Bold"/>
            </a:endParaRPr>
          </a:p>
          <a:p>
            <a:pPr marL="1028700" lvl="1" indent="-571500" defTabSz="609585">
              <a:buFont typeface="Arial" panose="020B0604020202020204" pitchFamily="34" charset="0"/>
              <a:buChar char="•"/>
            </a:pPr>
            <a:r>
              <a:rPr kumimoji="0" lang="en-US" sz="2800" i="0" u="none" strike="noStrike" kern="1200" cap="none" spc="0" normalizeH="0" baseline="0" noProof="0" dirty="0">
                <a:ln>
                  <a:noFill/>
                </a:ln>
                <a:solidFill>
                  <a:prstClr val="white"/>
                </a:solidFill>
                <a:effectLst/>
                <a:uLnTx/>
                <a:uFillTx/>
                <a:latin typeface="Open Sans Bold"/>
                <a:ea typeface="+mn-ea"/>
                <a:cs typeface="+mn-cs"/>
              </a:rPr>
              <a:t>Are the restrictions working?</a:t>
            </a:r>
          </a:p>
          <a:p>
            <a:pPr marL="1028700" lvl="1" indent="-571500" defTabSz="609585">
              <a:buFont typeface="Arial" panose="020B0604020202020204" pitchFamily="34" charset="0"/>
              <a:buChar char="•"/>
            </a:pPr>
            <a:r>
              <a:rPr lang="en-US" sz="2800" dirty="0">
                <a:solidFill>
                  <a:prstClr val="white"/>
                </a:solidFill>
                <a:latin typeface="Open Sans Bold"/>
              </a:rPr>
              <a:t>What is the impact on the economy?</a:t>
            </a:r>
            <a:endParaRPr kumimoji="0" lang="en-GB" sz="2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05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7847B4-D6CF-4F75-8EB5-E9E50698C871}"/>
              </a:ext>
            </a:extLst>
          </p:cNvPr>
          <p:cNvSpPr>
            <a:spLocks noGrp="1"/>
          </p:cNvSpPr>
          <p:nvPr>
            <p:ph type="title"/>
          </p:nvPr>
        </p:nvSpPr>
        <p:spPr>
          <a:xfrm>
            <a:off x="4648201" y="61086"/>
            <a:ext cx="3714282" cy="1089529"/>
          </a:xfrm>
        </p:spPr>
        <p:txBody>
          <a:bodyPr/>
          <a:lstStyle/>
          <a:p>
            <a:r>
              <a:rPr lang="en-US" sz="3600" dirty="0">
                <a:latin typeface="Calibri" panose="020F0502020204030204" pitchFamily="34" charset="0"/>
                <a:cs typeface="Calibri" panose="020F0502020204030204" pitchFamily="34" charset="0"/>
              </a:rPr>
              <a:t>Google Mobility</a:t>
            </a:r>
          </a:p>
        </p:txBody>
      </p:sp>
      <p:sp>
        <p:nvSpPr>
          <p:cNvPr id="7" name="Content Placeholder 2">
            <a:extLst>
              <a:ext uri="{FF2B5EF4-FFF2-40B4-BE49-F238E27FC236}">
                <a16:creationId xmlns:a16="http://schemas.microsoft.com/office/drawing/2014/main" id="{C370DDA7-65B4-4A29-9D1B-3E0252BEE643}"/>
              </a:ext>
            </a:extLst>
          </p:cNvPr>
          <p:cNvSpPr>
            <a:spLocks noGrp="1"/>
          </p:cNvSpPr>
          <p:nvPr>
            <p:ph idx="1"/>
          </p:nvPr>
        </p:nvSpPr>
        <p:spPr>
          <a:xfrm>
            <a:off x="168877" y="516982"/>
            <a:ext cx="4250723" cy="5154475"/>
          </a:xfrm>
        </p:spPr>
        <p:txBody>
          <a:bodyPr vert="horz" wrap="square" lIns="121920" tIns="60960" rIns="121920" bIns="60960" rtlCol="0" anchor="t" anchorCtr="0">
            <a:noAutofit/>
          </a:bodyPr>
          <a:lstStyle/>
          <a:p>
            <a:pPr marL="0" indent="0">
              <a:buNone/>
            </a:pPr>
            <a:r>
              <a:rPr lang="en-GB" sz="1800" b="1" dirty="0"/>
              <a:t>Converting PDF reports to inform the UK government response to COVID-19 by providing insight into mobility patterns.</a:t>
            </a:r>
            <a:endParaRPr lang="en-US" sz="1800" b="1" dirty="0"/>
          </a:p>
          <a:p>
            <a:pPr marL="0" indent="0">
              <a:buNone/>
            </a:pPr>
            <a:r>
              <a:rPr lang="en-GB" sz="1800" dirty="0"/>
              <a:t>Google released </a:t>
            </a:r>
            <a:r>
              <a:rPr lang="en-GB" sz="1800" dirty="0">
                <a:hlinkClick r:id="rId3"/>
              </a:rPr>
              <a:t>Community Mobility Reports</a:t>
            </a:r>
            <a:r>
              <a:rPr lang="en-GB" sz="1800" dirty="0"/>
              <a:t> for 131 countries as individual</a:t>
            </a:r>
            <a:r>
              <a:rPr lang="en-GB" sz="1800" b="1" dirty="0"/>
              <a:t> </a:t>
            </a:r>
            <a:r>
              <a:rPr lang="en-GB" sz="1800" dirty="0"/>
              <a:t>PDF reports.</a:t>
            </a:r>
            <a:endParaRPr lang="en-GB" sz="1800" dirty="0">
              <a:cs typeface="Calibri"/>
            </a:endParaRPr>
          </a:p>
          <a:p>
            <a:pPr marL="0" indent="0">
              <a:buNone/>
              <a:defRPr/>
            </a:pPr>
            <a:r>
              <a:rPr lang="en-GB" sz="1800" dirty="0"/>
              <a:t>Within 48hrs the Campus </a:t>
            </a:r>
            <a:r>
              <a:rPr lang="en-GB" sz="1800" dirty="0">
                <a:hlinkClick r:id="rId4">
                  <a:extLst>
                    <a:ext uri="{A12FA001-AC4F-418D-AE19-62706E023703}">
                      <ahyp:hlinkClr xmlns:ahyp="http://schemas.microsoft.com/office/drawing/2018/hyperlinkcolor" val="tx"/>
                    </a:ext>
                  </a:extLst>
                </a:hlinkClick>
              </a:rPr>
              <a:t>published a pipeline</a:t>
            </a:r>
            <a:r>
              <a:rPr lang="en-GB" sz="1800" dirty="0"/>
              <a:t> to convert the reports from pdf to csv</a:t>
            </a:r>
          </a:p>
          <a:p>
            <a:pPr marL="0" indent="0">
              <a:buNone/>
              <a:defRPr/>
            </a:pPr>
            <a:r>
              <a:rPr lang="en-GB" sz="1800" dirty="0"/>
              <a:t>ONS's geospatial and data visualisation teams produced bespoke geographic tools to analyse and map outputs.</a:t>
            </a:r>
            <a:endParaRPr lang="en-GB" sz="1800" dirty="0">
              <a:cs typeface="Calibri"/>
            </a:endParaRPr>
          </a:p>
        </p:txBody>
      </p:sp>
      <p:pic>
        <p:nvPicPr>
          <p:cNvPr id="2" name="Picture 1">
            <a:extLst>
              <a:ext uri="{FF2B5EF4-FFF2-40B4-BE49-F238E27FC236}">
                <a16:creationId xmlns:a16="http://schemas.microsoft.com/office/drawing/2014/main" id="{B45C9D32-0B3A-41F2-82CB-1BD187E26740}"/>
              </a:ext>
            </a:extLst>
          </p:cNvPr>
          <p:cNvPicPr>
            <a:picLocks noChangeAspect="1"/>
          </p:cNvPicPr>
          <p:nvPr/>
        </p:nvPicPr>
        <p:blipFill>
          <a:blip r:embed="rId5"/>
          <a:stretch>
            <a:fillRect/>
          </a:stretch>
        </p:blipFill>
        <p:spPr>
          <a:xfrm>
            <a:off x="4943682" y="1932071"/>
            <a:ext cx="6278018" cy="3279789"/>
          </a:xfrm>
          <a:prstGeom prst="rect">
            <a:avLst/>
          </a:prstGeom>
        </p:spPr>
      </p:pic>
      <p:sp>
        <p:nvSpPr>
          <p:cNvPr id="6" name="Rectangle 5">
            <a:extLst>
              <a:ext uri="{FF2B5EF4-FFF2-40B4-BE49-F238E27FC236}">
                <a16:creationId xmlns:a16="http://schemas.microsoft.com/office/drawing/2014/main" id="{287ECAD1-B4E9-4A3F-BD10-1D0A80023E2C}"/>
              </a:ext>
            </a:extLst>
          </p:cNvPr>
          <p:cNvSpPr/>
          <p:nvPr/>
        </p:nvSpPr>
        <p:spPr>
          <a:xfrm>
            <a:off x="5241323" y="5211153"/>
            <a:ext cx="6781800" cy="523220"/>
          </a:xfrm>
          <a:prstGeom prst="rect">
            <a:avLst/>
          </a:prstGeom>
        </p:spPr>
        <p:txBody>
          <a:bodyPr wrap="square">
            <a:spAutoFit/>
          </a:bodyPr>
          <a:lstStyle/>
          <a:p>
            <a:r>
              <a:rPr lang="en-GB" sz="1400" dirty="0">
                <a:solidFill>
                  <a:srgbClr val="323132"/>
                </a:solidFill>
                <a:latin typeface="Open Sans"/>
              </a:rPr>
              <a:t>Source: Google </a:t>
            </a:r>
            <a:r>
              <a:rPr lang="en-GB" sz="1400" dirty="0">
                <a:solidFill>
                  <a:srgbClr val="323132"/>
                </a:solidFill>
              </a:rPr>
              <a:t>Mobility</a:t>
            </a:r>
            <a:r>
              <a:rPr lang="en-GB" sz="1400" dirty="0">
                <a:solidFill>
                  <a:srgbClr val="323132"/>
                </a:solidFill>
                <a:latin typeface="Open Sans"/>
              </a:rPr>
              <a:t> Reports</a:t>
            </a:r>
          </a:p>
          <a:p>
            <a:r>
              <a:rPr lang="en-GB" sz="1400" dirty="0">
                <a:solidFill>
                  <a:srgbClr val="323132"/>
                </a:solidFill>
                <a:latin typeface="Open Sans"/>
                <a:hlinkClick r:id="rId6"/>
              </a:rPr>
              <a:t>Coronavirus: how people and businesses have adapted to lockdowns</a:t>
            </a:r>
            <a:r>
              <a:rPr lang="en-GB" sz="1400" dirty="0">
                <a:solidFill>
                  <a:srgbClr val="323132"/>
                </a:solidFill>
                <a:latin typeface="Open Sans"/>
              </a:rPr>
              <a:t>, ONS</a:t>
            </a:r>
            <a:endParaRPr lang="en-GB" sz="1400" i="0" dirty="0">
              <a:solidFill>
                <a:srgbClr val="323132"/>
              </a:solidFill>
              <a:effectLst/>
              <a:latin typeface="Open Sans"/>
            </a:endParaRPr>
          </a:p>
        </p:txBody>
      </p:sp>
      <p:grpSp>
        <p:nvGrpSpPr>
          <p:cNvPr id="13" name="Group 12">
            <a:extLst>
              <a:ext uri="{FF2B5EF4-FFF2-40B4-BE49-F238E27FC236}">
                <a16:creationId xmlns:a16="http://schemas.microsoft.com/office/drawing/2014/main" id="{D78A4BEA-4899-49F9-93B2-D2AA909C3ABA}"/>
              </a:ext>
            </a:extLst>
          </p:cNvPr>
          <p:cNvGrpSpPr/>
          <p:nvPr/>
        </p:nvGrpSpPr>
        <p:grpSpPr>
          <a:xfrm>
            <a:off x="7674429" y="731742"/>
            <a:ext cx="3374571" cy="1200329"/>
            <a:chOff x="7674429" y="731742"/>
            <a:chExt cx="3374571" cy="1200329"/>
          </a:xfrm>
        </p:grpSpPr>
        <p:sp>
          <p:nvSpPr>
            <p:cNvPr id="3" name="TextBox 2">
              <a:extLst>
                <a:ext uri="{FF2B5EF4-FFF2-40B4-BE49-F238E27FC236}">
                  <a16:creationId xmlns:a16="http://schemas.microsoft.com/office/drawing/2014/main" id="{F0642907-1833-4F2C-8CAB-B4CC4E5E0849}"/>
                </a:ext>
              </a:extLst>
            </p:cNvPr>
            <p:cNvSpPr txBox="1"/>
            <p:nvPr/>
          </p:nvSpPr>
          <p:spPr>
            <a:xfrm>
              <a:off x="8697687" y="731742"/>
              <a:ext cx="2351313" cy="1200329"/>
            </a:xfrm>
            <a:prstGeom prst="rect">
              <a:avLst/>
            </a:prstGeom>
            <a:noFill/>
          </p:spPr>
          <p:txBody>
            <a:bodyPr wrap="square" rtlCol="0">
              <a:spAutoFit/>
            </a:bodyPr>
            <a:lstStyle/>
            <a:p>
              <a:r>
                <a:rPr lang="en-GB" dirty="0"/>
                <a:t>retail and recreation</a:t>
              </a:r>
            </a:p>
            <a:p>
              <a:r>
                <a:rPr lang="en-GB" dirty="0"/>
                <a:t>grocery and pharmacy</a:t>
              </a:r>
            </a:p>
            <a:p>
              <a:r>
                <a:rPr lang="en-GB" dirty="0"/>
                <a:t>transit stations</a:t>
              </a:r>
            </a:p>
            <a:p>
              <a:r>
                <a:rPr lang="en-GB" dirty="0"/>
                <a:t>workplaces</a:t>
              </a:r>
            </a:p>
          </p:txBody>
        </p:sp>
        <p:cxnSp>
          <p:nvCxnSpPr>
            <p:cNvPr id="9" name="Straight Connector 8">
              <a:extLst>
                <a:ext uri="{FF2B5EF4-FFF2-40B4-BE49-F238E27FC236}">
                  <a16:creationId xmlns:a16="http://schemas.microsoft.com/office/drawing/2014/main" id="{F1553DE9-DC8A-44A1-92B2-2DACD1D69518}"/>
                </a:ext>
              </a:extLst>
            </p:cNvPr>
            <p:cNvCxnSpPr/>
            <p:nvPr/>
          </p:nvCxnSpPr>
          <p:spPr>
            <a:xfrm flipH="1">
              <a:off x="7674429" y="914400"/>
              <a:ext cx="794657"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5F57A9-07AA-4FFA-850C-001ABA49BE9C}"/>
                </a:ext>
              </a:extLst>
            </p:cNvPr>
            <p:cNvCxnSpPr/>
            <p:nvPr/>
          </p:nvCxnSpPr>
          <p:spPr>
            <a:xfrm flipH="1">
              <a:off x="7685362" y="1186544"/>
              <a:ext cx="794657"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320208-1E54-4883-8106-002FA7B8136D}"/>
                </a:ext>
              </a:extLst>
            </p:cNvPr>
            <p:cNvCxnSpPr/>
            <p:nvPr/>
          </p:nvCxnSpPr>
          <p:spPr>
            <a:xfrm flipH="1">
              <a:off x="7685362" y="1458686"/>
              <a:ext cx="79465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B4A0CD-EDBA-405A-8799-911536BAECDC}"/>
                </a:ext>
              </a:extLst>
            </p:cNvPr>
            <p:cNvCxnSpPr/>
            <p:nvPr/>
          </p:nvCxnSpPr>
          <p:spPr>
            <a:xfrm flipH="1">
              <a:off x="7685362" y="1774372"/>
              <a:ext cx="794657"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80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7847B4-D6CF-4F75-8EB5-E9E50698C871}"/>
              </a:ext>
            </a:extLst>
          </p:cNvPr>
          <p:cNvSpPr>
            <a:spLocks noGrp="1"/>
          </p:cNvSpPr>
          <p:nvPr>
            <p:ph type="title"/>
          </p:nvPr>
        </p:nvSpPr>
        <p:spPr>
          <a:xfrm>
            <a:off x="500743" y="288539"/>
            <a:ext cx="10537372" cy="923330"/>
          </a:xfrm>
        </p:spPr>
        <p:txBody>
          <a:bodyPr/>
          <a:lstStyle/>
          <a:p>
            <a:r>
              <a:rPr lang="en-GB" sz="3600" dirty="0">
                <a:latin typeface="Calibri" panose="020F0502020204030204" pitchFamily="34" charset="0"/>
                <a:cs typeface="Calibri" panose="020F0502020204030204" pitchFamily="34" charset="0"/>
              </a:rPr>
              <a:t>Facebook mobility</a:t>
            </a:r>
            <a:br>
              <a:rPr lang="en-GB" sz="2400" dirty="0"/>
            </a:br>
            <a:r>
              <a:rPr lang="en-GB" sz="2400" dirty="0"/>
              <a:t>relative number of journeys between local authorities, UK</a:t>
            </a:r>
          </a:p>
        </p:txBody>
      </p:sp>
      <p:pic>
        <p:nvPicPr>
          <p:cNvPr id="15" name="Picture 14" descr="Chart&#10;&#10;Description automatically generated">
            <a:extLst>
              <a:ext uri="{FF2B5EF4-FFF2-40B4-BE49-F238E27FC236}">
                <a16:creationId xmlns:a16="http://schemas.microsoft.com/office/drawing/2014/main" id="{E9E467CE-2E49-4CD3-B31B-305EE5DBA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743" y="1551183"/>
            <a:ext cx="5310800" cy="3318426"/>
          </a:xfrm>
          <a:prstGeom prst="rect">
            <a:avLst/>
          </a:prstGeom>
        </p:spPr>
      </p:pic>
      <p:sp>
        <p:nvSpPr>
          <p:cNvPr id="17" name="TextBox 16">
            <a:extLst>
              <a:ext uri="{FF2B5EF4-FFF2-40B4-BE49-F238E27FC236}">
                <a16:creationId xmlns:a16="http://schemas.microsoft.com/office/drawing/2014/main" id="{5D8510E9-4941-488F-A54D-5A9DC37DAAD9}"/>
              </a:ext>
            </a:extLst>
          </p:cNvPr>
          <p:cNvSpPr txBox="1"/>
          <p:nvPr/>
        </p:nvSpPr>
        <p:spPr>
          <a:xfrm>
            <a:off x="500743" y="5208923"/>
            <a:ext cx="5781746" cy="523220"/>
          </a:xfrm>
          <a:prstGeom prst="rect">
            <a:avLst/>
          </a:prstGeom>
          <a:noFill/>
        </p:spPr>
        <p:txBody>
          <a:bodyPr wrap="square" rtlCol="0">
            <a:spAutoFit/>
          </a:bodyPr>
          <a:lstStyle/>
          <a:p>
            <a:r>
              <a:rPr lang="en-GB" sz="1400" dirty="0"/>
              <a:t>Source: Facebook Data for Good via Worldpop </a:t>
            </a:r>
          </a:p>
          <a:p>
            <a:r>
              <a:rPr lang="en-GB" sz="1400" dirty="0">
                <a:solidFill>
                  <a:srgbClr val="323132"/>
                </a:solidFill>
                <a:hlinkClick r:id="rId4"/>
              </a:rPr>
              <a:t>Coronavirus: how people and businesses have adapted to lockdowns</a:t>
            </a:r>
            <a:r>
              <a:rPr lang="en-GB" sz="1400" dirty="0">
                <a:solidFill>
                  <a:srgbClr val="323132"/>
                </a:solidFill>
              </a:rPr>
              <a:t>, ONS</a:t>
            </a:r>
            <a:endParaRPr lang="en-GB" sz="1400" dirty="0"/>
          </a:p>
        </p:txBody>
      </p:sp>
      <p:sp>
        <p:nvSpPr>
          <p:cNvPr id="19" name="Rectangle 18">
            <a:extLst>
              <a:ext uri="{FF2B5EF4-FFF2-40B4-BE49-F238E27FC236}">
                <a16:creationId xmlns:a16="http://schemas.microsoft.com/office/drawing/2014/main" id="{7992B941-9E89-4DFB-8A78-A7B79178F782}"/>
              </a:ext>
            </a:extLst>
          </p:cNvPr>
          <p:cNvSpPr/>
          <p:nvPr/>
        </p:nvSpPr>
        <p:spPr>
          <a:xfrm>
            <a:off x="6532860" y="2274838"/>
            <a:ext cx="5158397" cy="2308324"/>
          </a:xfrm>
          <a:prstGeom prst="rect">
            <a:avLst/>
          </a:prstGeom>
        </p:spPr>
        <p:txBody>
          <a:bodyPr wrap="square">
            <a:spAutoFit/>
          </a:bodyPr>
          <a:lstStyle/>
          <a:p>
            <a:pPr fontAlgn="base"/>
            <a:r>
              <a:rPr lang="en-GB" dirty="0">
                <a:solidFill>
                  <a:srgbClr val="414042"/>
                </a:solidFill>
              </a:rPr>
              <a:t>Facebook and telecoms data </a:t>
            </a:r>
          </a:p>
          <a:p>
            <a:pPr fontAlgn="base"/>
            <a:r>
              <a:rPr lang="en-GB" dirty="0">
                <a:solidFill>
                  <a:srgbClr val="414042"/>
                </a:solidFill>
              </a:rPr>
              <a:t>aggregated and anonymised</a:t>
            </a:r>
          </a:p>
          <a:p>
            <a:pPr marL="285750" indent="-285750" fontAlgn="base">
              <a:buFont typeface="Arial" panose="020B0604020202020204" pitchFamily="34" charset="0"/>
              <a:buChar char="•"/>
            </a:pPr>
            <a:r>
              <a:rPr lang="en-GB" dirty="0">
                <a:solidFill>
                  <a:srgbClr val="414042"/>
                </a:solidFill>
              </a:rPr>
              <a:t>changes in mobility trends as lockdown restrictions have been introduced and eased</a:t>
            </a:r>
          </a:p>
          <a:p>
            <a:pPr marL="285750" indent="-285750" fontAlgn="base">
              <a:buFont typeface="Arial" panose="020B0604020202020204" pitchFamily="34" charset="0"/>
              <a:buChar char="•"/>
            </a:pPr>
            <a:r>
              <a:rPr lang="en-GB" dirty="0">
                <a:solidFill>
                  <a:srgbClr val="414042"/>
                </a:solidFill>
              </a:rPr>
              <a:t>vulnerable groups, e.g. over 65s</a:t>
            </a:r>
          </a:p>
          <a:p>
            <a:pPr marL="285750" indent="-285750" fontAlgn="base">
              <a:buFont typeface="Arial" panose="020B0604020202020204" pitchFamily="34" charset="0"/>
              <a:buChar char="•"/>
            </a:pPr>
            <a:r>
              <a:rPr lang="en-GB" dirty="0">
                <a:solidFill>
                  <a:srgbClr val="414042"/>
                </a:solidFill>
              </a:rPr>
              <a:t>impact of restrictions on commuting</a:t>
            </a:r>
          </a:p>
          <a:p>
            <a:pPr marL="285750" indent="-285750" fontAlgn="base">
              <a:buFont typeface="Arial" panose="020B0604020202020204" pitchFamily="34" charset="0"/>
              <a:buChar char="•"/>
            </a:pPr>
            <a:r>
              <a:rPr lang="en-GB" dirty="0">
                <a:solidFill>
                  <a:srgbClr val="414042"/>
                </a:solidFill>
              </a:rPr>
              <a:t>how far people are travelling </a:t>
            </a:r>
          </a:p>
          <a:p>
            <a:pPr marL="285750" indent="-285750" fontAlgn="base">
              <a:buFont typeface="Arial" panose="020B0604020202020204" pitchFamily="34" charset="0"/>
              <a:buChar char="•"/>
            </a:pPr>
            <a:r>
              <a:rPr lang="en-GB" dirty="0">
                <a:solidFill>
                  <a:srgbClr val="414042"/>
                </a:solidFill>
              </a:rPr>
              <a:t>how long they spend outside their local area</a:t>
            </a:r>
            <a:endParaRPr lang="en-GB" b="0" i="0" dirty="0">
              <a:solidFill>
                <a:srgbClr val="414042"/>
              </a:solidFill>
              <a:effectLst/>
            </a:endParaRPr>
          </a:p>
        </p:txBody>
      </p:sp>
    </p:spTree>
    <p:extLst>
      <p:ext uri="{BB962C8B-B14F-4D97-AF65-F5344CB8AC3E}">
        <p14:creationId xmlns:p14="http://schemas.microsoft.com/office/powerpoint/2010/main" val="205729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7847B4-D6CF-4F75-8EB5-E9E50698C871}"/>
              </a:ext>
            </a:extLst>
          </p:cNvPr>
          <p:cNvSpPr>
            <a:spLocks noGrp="1"/>
          </p:cNvSpPr>
          <p:nvPr>
            <p:ph type="title"/>
          </p:nvPr>
        </p:nvSpPr>
        <p:spPr>
          <a:xfrm>
            <a:off x="343763" y="345591"/>
            <a:ext cx="4323795" cy="590931"/>
          </a:xfrm>
        </p:spPr>
        <p:txBody>
          <a:bodyPr/>
          <a:lstStyle/>
          <a:p>
            <a:r>
              <a:rPr lang="en-US" sz="3600" dirty="0">
                <a:latin typeface="Calibri" panose="020F0502020204030204" pitchFamily="34" charset="0"/>
                <a:cs typeface="Calibri" panose="020F0502020204030204" pitchFamily="34" charset="0"/>
              </a:rPr>
              <a:t>Consumer spending</a:t>
            </a:r>
          </a:p>
        </p:txBody>
      </p:sp>
      <p:pic>
        <p:nvPicPr>
          <p:cNvPr id="13" name="Picture 12" descr="Diagram&#10;&#10;Description automatically generated">
            <a:extLst>
              <a:ext uri="{FF2B5EF4-FFF2-40B4-BE49-F238E27FC236}">
                <a16:creationId xmlns:a16="http://schemas.microsoft.com/office/drawing/2014/main" id="{7098BB70-413C-4F9C-8D91-548087062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34" y="1061537"/>
            <a:ext cx="4420552" cy="4501061"/>
          </a:xfrm>
          <a:prstGeom prst="rect">
            <a:avLst/>
          </a:prstGeom>
        </p:spPr>
      </p:pic>
      <p:sp>
        <p:nvSpPr>
          <p:cNvPr id="16" name="TextBox 15">
            <a:extLst>
              <a:ext uri="{FF2B5EF4-FFF2-40B4-BE49-F238E27FC236}">
                <a16:creationId xmlns:a16="http://schemas.microsoft.com/office/drawing/2014/main" id="{B82C7472-4304-4E35-A5AA-E446B7473203}"/>
              </a:ext>
            </a:extLst>
          </p:cNvPr>
          <p:cNvSpPr txBox="1"/>
          <p:nvPr/>
        </p:nvSpPr>
        <p:spPr>
          <a:xfrm>
            <a:off x="5638798" y="5181434"/>
            <a:ext cx="5977211" cy="523220"/>
          </a:xfrm>
          <a:prstGeom prst="rect">
            <a:avLst/>
          </a:prstGeom>
          <a:noFill/>
        </p:spPr>
        <p:txBody>
          <a:bodyPr wrap="square" rtlCol="0">
            <a:spAutoFit/>
          </a:bodyPr>
          <a:lstStyle/>
          <a:p>
            <a:r>
              <a:rPr lang="en-GB" sz="1400" dirty="0"/>
              <a:t>Source: </a:t>
            </a:r>
            <a:r>
              <a:rPr lang="en-GB" sz="1400" dirty="0" err="1"/>
              <a:t>Revolut</a:t>
            </a:r>
            <a:r>
              <a:rPr lang="en-GB" sz="1400" dirty="0"/>
              <a:t>, Office for National Statistics calculations</a:t>
            </a:r>
          </a:p>
          <a:p>
            <a:r>
              <a:rPr lang="en-GB" sz="1400" dirty="0">
                <a:solidFill>
                  <a:srgbClr val="323132"/>
                </a:solidFill>
                <a:hlinkClick r:id="rId4"/>
              </a:rPr>
              <a:t>Coronavirus: how people and businesses have adapted to lockdowns</a:t>
            </a:r>
            <a:r>
              <a:rPr lang="en-GB" sz="1400" dirty="0">
                <a:solidFill>
                  <a:srgbClr val="323132"/>
                </a:solidFill>
              </a:rPr>
              <a:t>, ONS</a:t>
            </a:r>
            <a:endParaRPr lang="en-GB" sz="1400" dirty="0"/>
          </a:p>
        </p:txBody>
      </p:sp>
      <p:grpSp>
        <p:nvGrpSpPr>
          <p:cNvPr id="11" name="Group 10">
            <a:extLst>
              <a:ext uri="{FF2B5EF4-FFF2-40B4-BE49-F238E27FC236}">
                <a16:creationId xmlns:a16="http://schemas.microsoft.com/office/drawing/2014/main" id="{96D435D6-6932-4A72-9461-41FAD3B73A6E}"/>
              </a:ext>
            </a:extLst>
          </p:cNvPr>
          <p:cNvGrpSpPr/>
          <p:nvPr/>
        </p:nvGrpSpPr>
        <p:grpSpPr>
          <a:xfrm>
            <a:off x="5604930" y="753864"/>
            <a:ext cx="5814184" cy="1477328"/>
            <a:chOff x="7674429" y="731742"/>
            <a:chExt cx="3374571" cy="1477328"/>
          </a:xfrm>
        </p:grpSpPr>
        <p:sp>
          <p:nvSpPr>
            <p:cNvPr id="12" name="TextBox 11">
              <a:extLst>
                <a:ext uri="{FF2B5EF4-FFF2-40B4-BE49-F238E27FC236}">
                  <a16:creationId xmlns:a16="http://schemas.microsoft.com/office/drawing/2014/main" id="{8A1E7DA8-D45B-4387-BD9B-8DF617C0223A}"/>
                </a:ext>
              </a:extLst>
            </p:cNvPr>
            <p:cNvSpPr txBox="1"/>
            <p:nvPr/>
          </p:nvSpPr>
          <p:spPr>
            <a:xfrm>
              <a:off x="8697687" y="731742"/>
              <a:ext cx="2351313" cy="1477328"/>
            </a:xfrm>
            <a:prstGeom prst="rect">
              <a:avLst/>
            </a:prstGeom>
            <a:noFill/>
          </p:spPr>
          <p:txBody>
            <a:bodyPr wrap="square" rtlCol="0">
              <a:spAutoFit/>
            </a:bodyPr>
            <a:lstStyle/>
            <a:p>
              <a:r>
                <a:rPr lang="en-GB" dirty="0"/>
                <a:t>entertainment, </a:t>
              </a:r>
              <a:r>
                <a:rPr lang="en-GB" dirty="0" err="1"/>
                <a:t>incl</a:t>
              </a:r>
              <a:r>
                <a:rPr lang="en-GB" dirty="0"/>
                <a:t> pubs and restaurants</a:t>
              </a:r>
            </a:p>
            <a:p>
              <a:r>
                <a:rPr lang="en-GB" dirty="0"/>
                <a:t>food and drink</a:t>
              </a:r>
            </a:p>
            <a:p>
              <a:r>
                <a:rPr lang="en-GB" dirty="0"/>
                <a:t>fuel and transport</a:t>
              </a:r>
            </a:p>
            <a:p>
              <a:r>
                <a:rPr lang="en-GB" dirty="0"/>
                <a:t>retail</a:t>
              </a:r>
            </a:p>
            <a:p>
              <a:r>
                <a:rPr lang="en-GB" dirty="0"/>
                <a:t>total</a:t>
              </a:r>
            </a:p>
          </p:txBody>
        </p:sp>
        <p:cxnSp>
          <p:nvCxnSpPr>
            <p:cNvPr id="14" name="Straight Connector 13">
              <a:extLst>
                <a:ext uri="{FF2B5EF4-FFF2-40B4-BE49-F238E27FC236}">
                  <a16:creationId xmlns:a16="http://schemas.microsoft.com/office/drawing/2014/main" id="{31FC40AE-91A3-45BB-B4D2-E50B5A2EEE85}"/>
                </a:ext>
              </a:extLst>
            </p:cNvPr>
            <p:cNvCxnSpPr/>
            <p:nvPr/>
          </p:nvCxnSpPr>
          <p:spPr>
            <a:xfrm flipH="1">
              <a:off x="7674429" y="914400"/>
              <a:ext cx="794657"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BBC631-8C4F-4FDF-A0FE-21279FA738C6}"/>
                </a:ext>
              </a:extLst>
            </p:cNvPr>
            <p:cNvCxnSpPr/>
            <p:nvPr/>
          </p:nvCxnSpPr>
          <p:spPr>
            <a:xfrm flipH="1">
              <a:off x="7685362" y="1186544"/>
              <a:ext cx="794657" cy="0"/>
            </a:xfrm>
            <a:prstGeom prst="line">
              <a:avLst/>
            </a:prstGeom>
            <a:ln w="349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0C84BE-4B79-4A81-8DA7-EF7F938F6A75}"/>
                </a:ext>
              </a:extLst>
            </p:cNvPr>
            <p:cNvCxnSpPr/>
            <p:nvPr/>
          </p:nvCxnSpPr>
          <p:spPr>
            <a:xfrm flipH="1">
              <a:off x="7685362" y="1458686"/>
              <a:ext cx="794657" cy="0"/>
            </a:xfrm>
            <a:prstGeom prst="line">
              <a:avLst/>
            </a:prstGeom>
            <a:ln w="349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9B25F2-0462-4A5C-A36A-CAA962652A90}"/>
                </a:ext>
              </a:extLst>
            </p:cNvPr>
            <p:cNvCxnSpPr/>
            <p:nvPr/>
          </p:nvCxnSpPr>
          <p:spPr>
            <a:xfrm flipH="1">
              <a:off x="7685362" y="1774372"/>
              <a:ext cx="794657"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16D2083B-7992-4C23-85D3-0A48FAEE62EB}"/>
              </a:ext>
            </a:extLst>
          </p:cNvPr>
          <p:cNvCxnSpPr/>
          <p:nvPr/>
        </p:nvCxnSpPr>
        <p:spPr>
          <a:xfrm flipH="1">
            <a:off x="5638798" y="2068637"/>
            <a:ext cx="136914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9CFA816-D3F4-4A09-BE50-06234636686B}"/>
              </a:ext>
            </a:extLst>
          </p:cNvPr>
          <p:cNvSpPr txBox="1"/>
          <p:nvPr/>
        </p:nvSpPr>
        <p:spPr>
          <a:xfrm>
            <a:off x="6335486" y="2676726"/>
            <a:ext cx="5083628" cy="1754326"/>
          </a:xfrm>
          <a:prstGeom prst="rect">
            <a:avLst/>
          </a:prstGeom>
          <a:noFill/>
        </p:spPr>
        <p:txBody>
          <a:bodyPr wrap="square" rtlCol="0">
            <a:spAutoFit/>
          </a:bodyPr>
          <a:lstStyle/>
          <a:p>
            <a:r>
              <a:rPr lang="en-GB" dirty="0"/>
              <a:t>Pre-March 2020 lockdown spike</a:t>
            </a:r>
          </a:p>
          <a:p>
            <a:r>
              <a:rPr lang="en-GB" dirty="0"/>
              <a:t>Increased resilience</a:t>
            </a:r>
          </a:p>
          <a:p>
            <a:r>
              <a:rPr lang="en-GB" dirty="0"/>
              <a:t>Need to co consider</a:t>
            </a:r>
          </a:p>
          <a:p>
            <a:pPr marL="742950" lvl="1" indent="-285750">
              <a:buFont typeface="Arial" panose="020B0604020202020204" pitchFamily="34" charset="0"/>
              <a:buChar char="•"/>
            </a:pPr>
            <a:r>
              <a:rPr lang="en-GB" dirty="0"/>
              <a:t>bias in customer base</a:t>
            </a:r>
          </a:p>
          <a:p>
            <a:pPr marL="742950" lvl="1" indent="-285750">
              <a:buFont typeface="Arial" panose="020B0604020202020204" pitchFamily="34" charset="0"/>
              <a:buChar char="•"/>
            </a:pPr>
            <a:r>
              <a:rPr lang="en-GB" dirty="0"/>
              <a:t>classification differences</a:t>
            </a:r>
          </a:p>
          <a:p>
            <a:pPr marL="742950" lvl="1" indent="-285750">
              <a:buFont typeface="Arial" panose="020B0604020202020204" pitchFamily="34" charset="0"/>
              <a:buChar char="•"/>
            </a:pPr>
            <a:r>
              <a:rPr lang="en-GB" dirty="0"/>
              <a:t>cardholder address, not merchant location</a:t>
            </a:r>
          </a:p>
        </p:txBody>
      </p:sp>
    </p:spTree>
    <p:extLst>
      <p:ext uri="{BB962C8B-B14F-4D97-AF65-F5344CB8AC3E}">
        <p14:creationId xmlns:p14="http://schemas.microsoft.com/office/powerpoint/2010/main" val="404760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44EB09-FA6C-4C95-B253-B18A59278A7F}"/>
              </a:ext>
            </a:extLst>
          </p:cNvPr>
          <p:cNvSpPr txBox="1"/>
          <p:nvPr/>
        </p:nvSpPr>
        <p:spPr>
          <a:xfrm>
            <a:off x="763285" y="2571523"/>
            <a:ext cx="10827824" cy="200054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Collaboration</a:t>
            </a:r>
            <a:endParaRPr lang="en-US" sz="4000" b="1" dirty="0">
              <a:solidFill>
                <a:prstClr val="white"/>
              </a:solidFill>
              <a:latin typeface="Open Sans Bold"/>
            </a:endParaRPr>
          </a:p>
          <a:p>
            <a:pPr marL="1028700" lvl="1" indent="-571500" defTabSz="609585">
              <a:buFont typeface="Arial" panose="020B0604020202020204" pitchFamily="34" charset="0"/>
              <a:buChar char="•"/>
            </a:pPr>
            <a:r>
              <a:rPr lang="en-US" sz="2800" dirty="0">
                <a:solidFill>
                  <a:prstClr val="white"/>
                </a:solidFill>
                <a:latin typeface="Open Sans Bold"/>
              </a:rPr>
              <a:t>Who do we need to work with? Data, skills, knowledge</a:t>
            </a:r>
          </a:p>
          <a:p>
            <a:pPr marL="1028700" lvl="1" indent="-571500" defTabSz="609585">
              <a:buFont typeface="Arial" panose="020B0604020202020204" pitchFamily="34" charset="0"/>
              <a:buChar char="•"/>
            </a:pPr>
            <a:r>
              <a:rPr kumimoji="0" lang="en-US" sz="2800" i="0" u="none" strike="noStrike" kern="1200" cap="none" spc="0" normalizeH="0" baseline="0" noProof="0" dirty="0">
                <a:ln>
                  <a:noFill/>
                </a:ln>
                <a:solidFill>
                  <a:prstClr val="white"/>
                </a:solidFill>
                <a:effectLst/>
                <a:uLnTx/>
                <a:uFillTx/>
                <a:latin typeface="Open Sans Bold"/>
                <a:ea typeface="+mn-ea"/>
                <a:cs typeface="+mn-cs"/>
              </a:rPr>
              <a:t>How do we build a network for review and challenge?</a:t>
            </a:r>
          </a:p>
          <a:p>
            <a:pPr marL="1028700" lvl="1" indent="-571500" defTabSz="609585">
              <a:buFont typeface="Arial" panose="020B0604020202020204" pitchFamily="34" charset="0"/>
              <a:buChar char="•"/>
            </a:pPr>
            <a:r>
              <a:rPr lang="en-US" sz="2800" dirty="0">
                <a:solidFill>
                  <a:prstClr val="white"/>
                </a:solidFill>
                <a:latin typeface="Open Sans Bold"/>
              </a:rPr>
              <a:t>How can we collaborate securely?</a:t>
            </a:r>
          </a:p>
        </p:txBody>
      </p:sp>
    </p:spTree>
    <p:extLst>
      <p:ext uri="{BB962C8B-B14F-4D97-AF65-F5344CB8AC3E}">
        <p14:creationId xmlns:p14="http://schemas.microsoft.com/office/powerpoint/2010/main" val="325806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2646" y="493067"/>
            <a:ext cx="8640227" cy="1143000"/>
          </a:xfrm>
        </p:spPr>
        <p:txBody>
          <a:bodyPr>
            <a:normAutofit/>
          </a:bodyPr>
          <a:lstStyle/>
          <a:p>
            <a:r>
              <a:rPr lang="en-GB" sz="3200" b="1" dirty="0">
                <a:solidFill>
                  <a:srgbClr val="053255"/>
                </a:solidFill>
                <a:latin typeface="Open Sans Bold"/>
                <a:cs typeface="Open Sans Regular"/>
              </a:rPr>
              <a:t>Geospatial Role in Covid response </a:t>
            </a:r>
            <a:endParaRPr lang="en-US" sz="3200" dirty="0">
              <a:solidFill>
                <a:srgbClr val="053255"/>
              </a:solidFill>
              <a:latin typeface="Open Sans Regular"/>
              <a:cs typeface="Open Sans Regular"/>
            </a:endParaRPr>
          </a:p>
        </p:txBody>
      </p:sp>
      <p:sp>
        <p:nvSpPr>
          <p:cNvPr id="4" name="Content Placeholder 2">
            <a:extLst>
              <a:ext uri="{FF2B5EF4-FFF2-40B4-BE49-F238E27FC236}">
                <a16:creationId xmlns:a16="http://schemas.microsoft.com/office/drawing/2014/main" id="{CB5A7DE5-48D0-4000-A93E-DABFE64FA2A5}"/>
              </a:ext>
            </a:extLst>
          </p:cNvPr>
          <p:cNvSpPr txBox="1">
            <a:spLocks/>
          </p:cNvSpPr>
          <p:nvPr/>
        </p:nvSpPr>
        <p:spPr>
          <a:xfrm>
            <a:off x="462647" y="1735249"/>
            <a:ext cx="7345744" cy="356228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70">
              <a:buNone/>
              <a:defRPr/>
            </a:pPr>
            <a:endParaRPr lang="en-US" sz="1800" dirty="0">
              <a:solidFill>
                <a:prstClr val="black"/>
              </a:solidFill>
              <a:latin typeface="Open Sans Regular"/>
              <a:cs typeface="Open Sans Regular"/>
            </a:endParaRPr>
          </a:p>
          <a:p>
            <a:pPr marL="342891" indent="-342891" defTabSz="609570">
              <a:defRPr/>
            </a:pPr>
            <a:r>
              <a:rPr lang="en-US" sz="2000" dirty="0">
                <a:solidFill>
                  <a:prstClr val="black"/>
                </a:solidFill>
                <a:latin typeface="Open Sans Regular"/>
                <a:cs typeface="Open Sans Regular"/>
              </a:rPr>
              <a:t>Sample frames for surveys – </a:t>
            </a:r>
            <a:r>
              <a:rPr lang="en-US" sz="1800" dirty="0">
                <a:solidFill>
                  <a:prstClr val="black"/>
                </a:solidFill>
                <a:latin typeface="Open Sans Regular"/>
                <a:cs typeface="Open Sans Regular"/>
              </a:rPr>
              <a:t>Covid infection survey, wastewater</a:t>
            </a:r>
          </a:p>
          <a:p>
            <a:pPr marL="342891" indent="-342891" defTabSz="609570">
              <a:defRPr/>
            </a:pPr>
            <a:r>
              <a:rPr lang="en-US" sz="2000" dirty="0">
                <a:solidFill>
                  <a:prstClr val="black"/>
                </a:solidFill>
                <a:latin typeface="Open Sans Regular"/>
                <a:cs typeface="Open Sans Regular"/>
              </a:rPr>
              <a:t>Statistical base and denominators for analysis </a:t>
            </a:r>
          </a:p>
          <a:p>
            <a:pPr marL="342891" indent="-342891" defTabSz="609570">
              <a:defRPr/>
            </a:pPr>
            <a:r>
              <a:rPr lang="en-US" sz="2000" dirty="0">
                <a:solidFill>
                  <a:prstClr val="black"/>
                </a:solidFill>
                <a:latin typeface="Open Sans Regular"/>
                <a:cs typeface="Open Sans Regular"/>
              </a:rPr>
              <a:t>Collaboration with the Joint Biosecurity Centre</a:t>
            </a:r>
            <a:endParaRPr lang="en-US" sz="1800" dirty="0">
              <a:solidFill>
                <a:prstClr val="black"/>
              </a:solidFill>
              <a:latin typeface="Open Sans Regular"/>
              <a:cs typeface="Open Sans Regular"/>
            </a:endParaRPr>
          </a:p>
          <a:p>
            <a:pPr marL="800088" lvl="1" indent="-342900" defTabSz="609570">
              <a:buFont typeface="Courier New" panose="02070309020205020404" pitchFamily="49" charset="0"/>
              <a:buChar char="o"/>
              <a:defRPr/>
            </a:pPr>
            <a:r>
              <a:rPr lang="en-US" sz="1900" dirty="0">
                <a:solidFill>
                  <a:prstClr val="black"/>
                </a:solidFill>
                <a:latin typeface="Open Sans Regular"/>
                <a:cs typeface="Open Sans Regular"/>
              </a:rPr>
              <a:t>High risk industries</a:t>
            </a:r>
          </a:p>
          <a:p>
            <a:pPr marL="800088" lvl="1" indent="-342900" defTabSz="609570">
              <a:buFont typeface="Courier New" panose="02070309020205020404" pitchFamily="49" charset="0"/>
              <a:buChar char="o"/>
              <a:defRPr/>
            </a:pPr>
            <a:r>
              <a:rPr lang="en-US" sz="1900" dirty="0">
                <a:solidFill>
                  <a:prstClr val="black"/>
                </a:solidFill>
                <a:latin typeface="Open Sans Regular"/>
                <a:cs typeface="Open Sans Regular"/>
              </a:rPr>
              <a:t>Wastewater monitoring  </a:t>
            </a:r>
          </a:p>
          <a:p>
            <a:pPr marL="800088" lvl="1" indent="-342900" defTabSz="609570">
              <a:buFont typeface="Courier New" panose="02070309020205020404" pitchFamily="49" charset="0"/>
              <a:buChar char="o"/>
              <a:defRPr/>
            </a:pPr>
            <a:r>
              <a:rPr lang="en-US" sz="1900" dirty="0">
                <a:solidFill>
                  <a:prstClr val="black"/>
                </a:solidFill>
                <a:latin typeface="Open Sans Regular"/>
                <a:cs typeface="Open Sans Regular"/>
              </a:rPr>
              <a:t>Data for risk modelling</a:t>
            </a:r>
          </a:p>
          <a:p>
            <a:pPr marL="0" indent="0" defTabSz="609570">
              <a:buNone/>
              <a:defRPr/>
            </a:pPr>
            <a:endParaRPr lang="en-US" sz="1800" b="1" dirty="0">
              <a:solidFill>
                <a:prstClr val="black"/>
              </a:solidFill>
              <a:latin typeface="Open Sans Regular"/>
              <a:cs typeface="Open Sans Regular"/>
            </a:endParaRPr>
          </a:p>
        </p:txBody>
      </p:sp>
      <p:graphicFrame>
        <p:nvGraphicFramePr>
          <p:cNvPr id="5" name="Object 4">
            <a:extLst>
              <a:ext uri="{FF2B5EF4-FFF2-40B4-BE49-F238E27FC236}">
                <a16:creationId xmlns:a16="http://schemas.microsoft.com/office/drawing/2014/main" id="{3FBA9DD6-6A17-4B27-8110-59BDE84EA90D}"/>
              </a:ext>
            </a:extLst>
          </p:cNvPr>
          <p:cNvGraphicFramePr>
            <a:graphicFrameLocks noChangeAspect="1"/>
          </p:cNvGraphicFramePr>
          <p:nvPr/>
        </p:nvGraphicFramePr>
        <p:xfrm>
          <a:off x="7996324" y="4617511"/>
          <a:ext cx="1713912" cy="1713912"/>
        </p:xfrm>
        <a:graphic>
          <a:graphicData uri="http://schemas.openxmlformats.org/presentationml/2006/ole">
            <mc:AlternateContent xmlns:mc="http://schemas.openxmlformats.org/markup-compatibility/2006">
              <mc:Choice xmlns:v="urn:schemas-microsoft-com:vml" Requires="v">
                <p:oleObj spid="_x0000_s32770" name="Image" r:id="rId4" imgW="4925520" imgH="4925520" progId="Photoshop.Image.13">
                  <p:embed/>
                </p:oleObj>
              </mc:Choice>
              <mc:Fallback>
                <p:oleObj name="Image" r:id="rId4" imgW="4925520" imgH="4925520" progId="Photoshop.Image.13">
                  <p:embed/>
                  <p:pic>
                    <p:nvPicPr>
                      <p:cNvPr id="5" name="Object 4">
                        <a:extLst>
                          <a:ext uri="{FF2B5EF4-FFF2-40B4-BE49-F238E27FC236}">
                            <a16:creationId xmlns:a16="http://schemas.microsoft.com/office/drawing/2014/main" id="{3FBA9DD6-6A17-4B27-8110-59BDE84EA90D}"/>
                          </a:ext>
                        </a:extLst>
                      </p:cNvPr>
                      <p:cNvPicPr/>
                      <p:nvPr/>
                    </p:nvPicPr>
                    <p:blipFill>
                      <a:blip r:embed="rId5"/>
                      <a:stretch>
                        <a:fillRect/>
                      </a:stretch>
                    </p:blipFill>
                    <p:spPr>
                      <a:xfrm>
                        <a:off x="7996324" y="4617511"/>
                        <a:ext cx="1713912" cy="1713912"/>
                      </a:xfrm>
                      <a:prstGeom prst="rect">
                        <a:avLst/>
                      </a:prstGeom>
                      <a:ln>
                        <a:solidFill>
                          <a:schemeClr val="tx1"/>
                        </a:solidFill>
                      </a:ln>
                    </p:spPr>
                  </p:pic>
                </p:oleObj>
              </mc:Fallback>
            </mc:AlternateContent>
          </a:graphicData>
        </a:graphic>
      </p:graphicFrame>
      <p:sp>
        <p:nvSpPr>
          <p:cNvPr id="7" name="TextBox 6">
            <a:extLst>
              <a:ext uri="{FF2B5EF4-FFF2-40B4-BE49-F238E27FC236}">
                <a16:creationId xmlns:a16="http://schemas.microsoft.com/office/drawing/2014/main" id="{9D542929-FE58-4A0C-AD05-BC57EC458F27}"/>
              </a:ext>
            </a:extLst>
          </p:cNvPr>
          <p:cNvSpPr txBox="1"/>
          <p:nvPr/>
        </p:nvSpPr>
        <p:spPr>
          <a:xfrm>
            <a:off x="9898170" y="2632819"/>
            <a:ext cx="2352085" cy="1569660"/>
          </a:xfrm>
          <a:prstGeom prst="rect">
            <a:avLst/>
          </a:prstGeom>
          <a:noFill/>
        </p:spPr>
        <p:txBody>
          <a:bodyPr wrap="square" rtlCol="0">
            <a:spAutoFit/>
          </a:bodyPr>
          <a:lstStyle/>
          <a:p>
            <a:pPr defTabSz="914377">
              <a:defRPr/>
            </a:pPr>
            <a:r>
              <a:rPr lang="en-GB" sz="1600" b="1">
                <a:solidFill>
                  <a:srgbClr val="003B57"/>
                </a:solidFill>
                <a:latin typeface="Arial" panose="020B0604020202020204"/>
              </a:rPr>
              <a:t>DENOMINATORS</a:t>
            </a:r>
          </a:p>
          <a:p>
            <a:pPr defTabSz="914377">
              <a:defRPr/>
            </a:pPr>
            <a:r>
              <a:rPr lang="en-GB" sz="1600">
                <a:solidFill>
                  <a:srgbClr val="003B57"/>
                </a:solidFill>
                <a:latin typeface="Arial" panose="020B0604020202020204"/>
              </a:rPr>
              <a:t>Lockdown Population </a:t>
            </a:r>
          </a:p>
          <a:p>
            <a:pPr defTabSz="914377">
              <a:defRPr/>
            </a:pPr>
            <a:r>
              <a:rPr lang="en-GB" sz="1600">
                <a:solidFill>
                  <a:srgbClr val="003B57"/>
                </a:solidFill>
                <a:latin typeface="Arial" panose="020B0604020202020204"/>
              </a:rPr>
              <a:t>Age</a:t>
            </a:r>
          </a:p>
          <a:p>
            <a:pPr defTabSz="914377">
              <a:defRPr/>
            </a:pPr>
            <a:r>
              <a:rPr lang="en-GB" sz="1600">
                <a:solidFill>
                  <a:srgbClr val="003B57"/>
                </a:solidFill>
                <a:latin typeface="Arial" panose="020B0604020202020204"/>
              </a:rPr>
              <a:t>Ethnicity</a:t>
            </a:r>
          </a:p>
          <a:p>
            <a:pPr defTabSz="914377">
              <a:defRPr/>
            </a:pPr>
            <a:r>
              <a:rPr lang="en-GB" sz="1600">
                <a:solidFill>
                  <a:srgbClr val="003B57"/>
                </a:solidFill>
                <a:latin typeface="Arial" panose="020B0604020202020204"/>
              </a:rPr>
              <a:t>etc</a:t>
            </a:r>
          </a:p>
          <a:p>
            <a:pPr defTabSz="914377">
              <a:defRPr/>
            </a:pPr>
            <a:endParaRPr lang="en-GB" sz="1600">
              <a:solidFill>
                <a:srgbClr val="003B57"/>
              </a:solidFill>
              <a:latin typeface="Arial" panose="020B0604020202020204"/>
            </a:endParaRPr>
          </a:p>
        </p:txBody>
      </p:sp>
      <p:sp>
        <p:nvSpPr>
          <p:cNvPr id="8" name="TextBox 7">
            <a:extLst>
              <a:ext uri="{FF2B5EF4-FFF2-40B4-BE49-F238E27FC236}">
                <a16:creationId xmlns:a16="http://schemas.microsoft.com/office/drawing/2014/main" id="{76ECE145-EEF3-431D-A3AB-CE4B3D743931}"/>
              </a:ext>
            </a:extLst>
          </p:cNvPr>
          <p:cNvSpPr txBox="1"/>
          <p:nvPr/>
        </p:nvSpPr>
        <p:spPr>
          <a:xfrm>
            <a:off x="9898170" y="781860"/>
            <a:ext cx="3115935" cy="1569660"/>
          </a:xfrm>
          <a:prstGeom prst="rect">
            <a:avLst/>
          </a:prstGeom>
          <a:noFill/>
        </p:spPr>
        <p:txBody>
          <a:bodyPr wrap="square" rtlCol="0">
            <a:spAutoFit/>
          </a:bodyPr>
          <a:lstStyle/>
          <a:p>
            <a:pPr defTabSz="914377">
              <a:defRPr/>
            </a:pPr>
            <a:r>
              <a:rPr lang="en-GB" sz="1600" b="1">
                <a:solidFill>
                  <a:srgbClr val="003B57"/>
                </a:solidFill>
                <a:latin typeface="Arial" panose="020B0604020202020204"/>
              </a:rPr>
              <a:t>LOCATION &amp; </a:t>
            </a:r>
          </a:p>
          <a:p>
            <a:pPr defTabSz="914377">
              <a:defRPr/>
            </a:pPr>
            <a:r>
              <a:rPr lang="en-GB" sz="1600" b="1">
                <a:solidFill>
                  <a:srgbClr val="003B57"/>
                </a:solidFill>
                <a:latin typeface="Arial" panose="020B0604020202020204"/>
              </a:rPr>
              <a:t>DATA SOURCES  </a:t>
            </a:r>
          </a:p>
          <a:p>
            <a:pPr defTabSz="914377">
              <a:defRPr/>
            </a:pPr>
            <a:r>
              <a:rPr lang="en-GB" sz="1600">
                <a:solidFill>
                  <a:srgbClr val="003B57"/>
                </a:solidFill>
                <a:latin typeface="Arial" panose="020B0604020202020204"/>
              </a:rPr>
              <a:t>Sample sites</a:t>
            </a:r>
          </a:p>
          <a:p>
            <a:pPr defTabSz="914377">
              <a:defRPr/>
            </a:pPr>
            <a:r>
              <a:rPr lang="en-GB" sz="1600">
                <a:solidFill>
                  <a:srgbClr val="003B57"/>
                </a:solidFill>
                <a:latin typeface="Arial" panose="020B0604020202020204"/>
              </a:rPr>
              <a:t>Cases</a:t>
            </a:r>
          </a:p>
          <a:p>
            <a:pPr defTabSz="914377">
              <a:defRPr/>
            </a:pPr>
            <a:r>
              <a:rPr lang="en-GB" sz="1600">
                <a:solidFill>
                  <a:srgbClr val="003B57"/>
                </a:solidFill>
                <a:latin typeface="Arial" panose="020B0604020202020204"/>
              </a:rPr>
              <a:t>Location of risk </a:t>
            </a:r>
          </a:p>
          <a:p>
            <a:pPr defTabSz="914377">
              <a:defRPr/>
            </a:pPr>
            <a:endParaRPr lang="en-GB" sz="1600">
              <a:solidFill>
                <a:srgbClr val="003B57"/>
              </a:solidFill>
              <a:latin typeface="Arial" panose="020B0604020202020204"/>
            </a:endParaRPr>
          </a:p>
        </p:txBody>
      </p:sp>
      <p:sp>
        <p:nvSpPr>
          <p:cNvPr id="9" name="TextBox 8">
            <a:extLst>
              <a:ext uri="{FF2B5EF4-FFF2-40B4-BE49-F238E27FC236}">
                <a16:creationId xmlns:a16="http://schemas.microsoft.com/office/drawing/2014/main" id="{E6A625FD-BAE6-455D-A0EA-992E197CCDF9}"/>
              </a:ext>
            </a:extLst>
          </p:cNvPr>
          <p:cNvSpPr txBox="1"/>
          <p:nvPr/>
        </p:nvSpPr>
        <p:spPr>
          <a:xfrm>
            <a:off x="9898170" y="4750928"/>
            <a:ext cx="2563551" cy="1323439"/>
          </a:xfrm>
          <a:prstGeom prst="rect">
            <a:avLst/>
          </a:prstGeom>
          <a:noFill/>
        </p:spPr>
        <p:txBody>
          <a:bodyPr wrap="square" rtlCol="0">
            <a:spAutoFit/>
          </a:bodyPr>
          <a:lstStyle/>
          <a:p>
            <a:pPr defTabSz="914377">
              <a:defRPr/>
            </a:pPr>
            <a:r>
              <a:rPr lang="en-GB" sz="1600" b="1">
                <a:solidFill>
                  <a:srgbClr val="003B57"/>
                </a:solidFill>
                <a:latin typeface="Arial" panose="020B0604020202020204"/>
              </a:rPr>
              <a:t>BOUNDARIES</a:t>
            </a:r>
            <a:br>
              <a:rPr lang="en-GB" sz="1600">
                <a:solidFill>
                  <a:srgbClr val="003B57"/>
                </a:solidFill>
                <a:latin typeface="Arial" panose="020B0604020202020204"/>
              </a:rPr>
            </a:br>
            <a:r>
              <a:rPr lang="en-GB" sz="1600">
                <a:solidFill>
                  <a:srgbClr val="003B57"/>
                </a:solidFill>
                <a:latin typeface="Arial" panose="020B0604020202020204"/>
              </a:rPr>
              <a:t>Statistical and </a:t>
            </a:r>
          </a:p>
          <a:p>
            <a:pPr defTabSz="914377">
              <a:defRPr/>
            </a:pPr>
            <a:r>
              <a:rPr lang="en-GB" sz="1600">
                <a:solidFill>
                  <a:srgbClr val="003B57"/>
                </a:solidFill>
                <a:latin typeface="Arial" panose="020B0604020202020204"/>
              </a:rPr>
              <a:t>operational  for </a:t>
            </a:r>
          </a:p>
          <a:p>
            <a:pPr defTabSz="914377">
              <a:defRPr/>
            </a:pPr>
            <a:r>
              <a:rPr lang="en-GB" sz="1600">
                <a:solidFill>
                  <a:srgbClr val="003B57"/>
                </a:solidFill>
                <a:latin typeface="Arial" panose="020B0604020202020204"/>
              </a:rPr>
              <a:t>a</a:t>
            </a:r>
            <a:r>
              <a:rPr lang="en-GB" sz="1600" err="1">
                <a:solidFill>
                  <a:srgbClr val="003B57"/>
                </a:solidFill>
                <a:latin typeface="Arial" panose="020B0604020202020204"/>
              </a:rPr>
              <a:t>nalysis</a:t>
            </a:r>
            <a:r>
              <a:rPr lang="en-GB" sz="1600">
                <a:solidFill>
                  <a:srgbClr val="003B57"/>
                </a:solidFill>
                <a:latin typeface="Arial" panose="020B0604020202020204"/>
              </a:rPr>
              <a:t> </a:t>
            </a:r>
          </a:p>
          <a:p>
            <a:pPr defTabSz="914377">
              <a:defRPr/>
            </a:pPr>
            <a:r>
              <a:rPr lang="en-GB" sz="1600">
                <a:solidFill>
                  <a:srgbClr val="003B57"/>
                </a:solidFill>
                <a:latin typeface="Arial" panose="020B0604020202020204"/>
              </a:rPr>
              <a:t>&amp; visualisation</a:t>
            </a:r>
          </a:p>
        </p:txBody>
      </p:sp>
      <p:pic>
        <p:nvPicPr>
          <p:cNvPr id="10" name="Picture 9">
            <a:extLst>
              <a:ext uri="{FF2B5EF4-FFF2-40B4-BE49-F238E27FC236}">
                <a16:creationId xmlns:a16="http://schemas.microsoft.com/office/drawing/2014/main" id="{95CC6C82-8A39-4AD2-B595-F32B38397CEB}"/>
              </a:ext>
            </a:extLst>
          </p:cNvPr>
          <p:cNvPicPr>
            <a:picLocks noChangeAspect="1"/>
          </p:cNvPicPr>
          <p:nvPr/>
        </p:nvPicPr>
        <p:blipFill>
          <a:blip r:embed="rId6"/>
          <a:stretch>
            <a:fillRect/>
          </a:stretch>
        </p:blipFill>
        <p:spPr>
          <a:xfrm>
            <a:off x="7996325" y="602173"/>
            <a:ext cx="1713913" cy="1713913"/>
          </a:xfrm>
          <a:prstGeom prst="rect">
            <a:avLst/>
          </a:prstGeom>
          <a:ln w="9525">
            <a:solidFill>
              <a:schemeClr val="tx1"/>
            </a:solidFill>
          </a:ln>
        </p:spPr>
      </p:pic>
      <p:graphicFrame>
        <p:nvGraphicFramePr>
          <p:cNvPr id="11" name="Object 10">
            <a:extLst>
              <a:ext uri="{FF2B5EF4-FFF2-40B4-BE49-F238E27FC236}">
                <a16:creationId xmlns:a16="http://schemas.microsoft.com/office/drawing/2014/main" id="{F56EC115-46BD-413B-9DB1-25B01E873479}"/>
              </a:ext>
            </a:extLst>
          </p:cNvPr>
          <p:cNvGraphicFramePr>
            <a:graphicFrameLocks noChangeAspect="1"/>
          </p:cNvGraphicFramePr>
          <p:nvPr/>
        </p:nvGraphicFramePr>
        <p:xfrm>
          <a:off x="8003777" y="2602363"/>
          <a:ext cx="1713912" cy="1713912"/>
        </p:xfrm>
        <a:graphic>
          <a:graphicData uri="http://schemas.openxmlformats.org/presentationml/2006/ole">
            <mc:AlternateContent xmlns:mc="http://schemas.openxmlformats.org/markup-compatibility/2006">
              <mc:Choice xmlns:v="urn:schemas-microsoft-com:vml" Requires="v">
                <p:oleObj spid="_x0000_s32771" name="Image" r:id="rId7" imgW="4609440" imgH="4609440" progId="Photoshop.Image.13">
                  <p:embed/>
                </p:oleObj>
              </mc:Choice>
              <mc:Fallback>
                <p:oleObj name="Image" r:id="rId7" imgW="4609440" imgH="4609440" progId="Photoshop.Image.13">
                  <p:embed/>
                  <p:pic>
                    <p:nvPicPr>
                      <p:cNvPr id="11" name="Object 10">
                        <a:extLst>
                          <a:ext uri="{FF2B5EF4-FFF2-40B4-BE49-F238E27FC236}">
                            <a16:creationId xmlns:a16="http://schemas.microsoft.com/office/drawing/2014/main" id="{F56EC115-46BD-413B-9DB1-25B01E873479}"/>
                          </a:ext>
                        </a:extLst>
                      </p:cNvPr>
                      <p:cNvPicPr/>
                      <p:nvPr/>
                    </p:nvPicPr>
                    <p:blipFill>
                      <a:blip r:embed="rId8"/>
                      <a:stretch>
                        <a:fillRect/>
                      </a:stretch>
                    </p:blipFill>
                    <p:spPr>
                      <a:xfrm>
                        <a:off x="8003777" y="2602363"/>
                        <a:ext cx="1713912" cy="171391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89220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EB46A2-49AB-46A4-9C8F-83989C82EB0E}"/>
              </a:ext>
            </a:extLst>
          </p:cNvPr>
          <p:cNvSpPr>
            <a:spLocks noGrp="1"/>
          </p:cNvSpPr>
          <p:nvPr>
            <p:ph type="title"/>
          </p:nvPr>
        </p:nvSpPr>
        <p:spPr>
          <a:xfrm>
            <a:off x="381000" y="702895"/>
            <a:ext cx="10972800" cy="737969"/>
          </a:xfrm>
        </p:spPr>
        <p:txBody>
          <a:bodyPr>
            <a:normAutofit/>
          </a:bodyPr>
          <a:lstStyle/>
          <a:p>
            <a:r>
              <a:rPr lang="en-GB" sz="3600" dirty="0">
                <a:latin typeface="Calibri" panose="020F0502020204030204" pitchFamily="34" charset="0"/>
                <a:cs typeface="Calibri" panose="020F0502020204030204" pitchFamily="34" charset="0"/>
              </a:rPr>
              <a:t>Secure collaborative cloud platform </a:t>
            </a:r>
          </a:p>
        </p:txBody>
      </p:sp>
      <p:sp>
        <p:nvSpPr>
          <p:cNvPr id="4" name="Slide Number Placeholder 3">
            <a:extLst>
              <a:ext uri="{FF2B5EF4-FFF2-40B4-BE49-F238E27FC236}">
                <a16:creationId xmlns:a16="http://schemas.microsoft.com/office/drawing/2014/main" id="{D240DB61-88BC-4554-8F61-84FAC676884A}"/>
              </a:ext>
            </a:extLst>
          </p:cNvPr>
          <p:cNvSpPr>
            <a:spLocks noGrp="1"/>
          </p:cNvSpPr>
          <p:nvPr>
            <p:ph type="sldNum" sz="quarter" idx="12"/>
          </p:nvPr>
        </p:nvSpPr>
        <p:spPr/>
        <p:txBody>
          <a:bodyPr/>
          <a:lstStyle/>
          <a:p>
            <a:fld id="{8DB81C86-5279-1740-AF25-693297F5ECDC}" type="slidenum">
              <a:rPr lang="en-US" smtClean="0"/>
              <a:t>9</a:t>
            </a:fld>
            <a:endParaRPr lang="en-US"/>
          </a:p>
        </p:txBody>
      </p:sp>
      <p:sp>
        <p:nvSpPr>
          <p:cNvPr id="6" name="Content Placeholder 8">
            <a:extLst>
              <a:ext uri="{FF2B5EF4-FFF2-40B4-BE49-F238E27FC236}">
                <a16:creationId xmlns:a16="http://schemas.microsoft.com/office/drawing/2014/main" id="{7C509E5A-DB29-45B5-94FD-F3DBFA57C371}"/>
              </a:ext>
            </a:extLst>
          </p:cNvPr>
          <p:cNvSpPr>
            <a:spLocks noGrp="1"/>
          </p:cNvSpPr>
          <p:nvPr/>
        </p:nvSpPr>
        <p:spPr>
          <a:xfrm>
            <a:off x="318845" y="1879624"/>
            <a:ext cx="3931032" cy="3345021"/>
          </a:xfrm>
          <a:prstGeom prst="rect">
            <a:avLst/>
          </a:prstGeom>
        </p:spPr>
        <p:txBody>
          <a:bodyPr vert="horz" lIns="121920" tIns="60960" rIns="121920" bIns="6096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133" dirty="0"/>
              <a:t>Security first design </a:t>
            </a:r>
          </a:p>
          <a:p>
            <a:r>
              <a:rPr lang="en-GB" sz="2133" dirty="0">
                <a:cs typeface="Calibri"/>
              </a:rPr>
              <a:t>Flexible analytical platform with cloud native scaling</a:t>
            </a:r>
          </a:p>
          <a:p>
            <a:r>
              <a:rPr lang="en-GB" sz="2133" dirty="0">
                <a:cs typeface="Calibri"/>
              </a:rPr>
              <a:t>Roles-based permissions</a:t>
            </a:r>
          </a:p>
          <a:p>
            <a:r>
              <a:rPr lang="en-GB" sz="2133" dirty="0">
                <a:cs typeface="Calibri"/>
              </a:rPr>
              <a:t>Access for approved analysts to shared outputs</a:t>
            </a:r>
          </a:p>
          <a:p>
            <a:r>
              <a:rPr lang="en-GB" sz="2133" dirty="0">
                <a:cs typeface="Calibri"/>
              </a:rPr>
              <a:t>Infrastructure as code – reusable template</a:t>
            </a:r>
          </a:p>
          <a:p>
            <a:pPr marL="0" indent="0">
              <a:buNone/>
            </a:pPr>
            <a:endParaRPr lang="en-GB" sz="3200" dirty="0">
              <a:cs typeface="Calibri"/>
            </a:endParaRPr>
          </a:p>
        </p:txBody>
      </p:sp>
      <p:sp>
        <p:nvSpPr>
          <p:cNvPr id="8" name="Rectangle 7">
            <a:extLst>
              <a:ext uri="{FF2B5EF4-FFF2-40B4-BE49-F238E27FC236}">
                <a16:creationId xmlns:a16="http://schemas.microsoft.com/office/drawing/2014/main" id="{6BE5F0DD-E2DE-49CC-87FE-3A1DAB17A3E2}"/>
              </a:ext>
            </a:extLst>
          </p:cNvPr>
          <p:cNvSpPr/>
          <p:nvPr/>
        </p:nvSpPr>
        <p:spPr>
          <a:xfrm>
            <a:off x="9845039" y="4784090"/>
            <a:ext cx="1615440" cy="1002029"/>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lIns="121920" tIns="60960" rIns="121920" bIns="60960" rtlCol="0" anchor="ctr"/>
          <a:lstStyle/>
          <a:p>
            <a:pPr algn="ctr"/>
            <a:endParaRPr lang="en-GB" sz="2400">
              <a:cs typeface="Calibri"/>
            </a:endParaRPr>
          </a:p>
        </p:txBody>
      </p:sp>
      <p:pic>
        <p:nvPicPr>
          <p:cNvPr id="11" name="Picture 11" descr="Diagram&#10;&#10;Description automatically generated">
            <a:extLst>
              <a:ext uri="{FF2B5EF4-FFF2-40B4-BE49-F238E27FC236}">
                <a16:creationId xmlns:a16="http://schemas.microsoft.com/office/drawing/2014/main" id="{F6DB3EDC-B8BB-4606-8D7C-C2B772A3F012}"/>
              </a:ext>
            </a:extLst>
          </p:cNvPr>
          <p:cNvPicPr>
            <a:picLocks noChangeAspect="1"/>
          </p:cNvPicPr>
          <p:nvPr/>
        </p:nvPicPr>
        <p:blipFill rotWithShape="1">
          <a:blip r:embed="rId3"/>
          <a:srcRect b="15445"/>
          <a:stretch/>
        </p:blipFill>
        <p:spPr>
          <a:xfrm>
            <a:off x="3756990" y="1861469"/>
            <a:ext cx="8116165" cy="3705292"/>
          </a:xfrm>
          <a:prstGeom prst="rect">
            <a:avLst/>
          </a:prstGeom>
        </p:spPr>
      </p:pic>
    </p:spTree>
    <p:extLst>
      <p:ext uri="{BB962C8B-B14F-4D97-AF65-F5344CB8AC3E}">
        <p14:creationId xmlns:p14="http://schemas.microsoft.com/office/powerpoint/2010/main" val="1971066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_gE5rA4jQ5soDLjN6FJ7PQ"/>
</p:tagLst>
</file>

<file path=ppt/tags/tag1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_5PDHc1i2IAf8h6hujJAQ"/>
</p:tagLst>
</file>

<file path=ppt/tags/tag1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McN_Z9asxPrHl.5vtc7Lw"/>
</p:tagLst>
</file>

<file path=ppt/tags/tag1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9kHoZkDMH.AMf0xdfPV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40em2_XVXFEObBjOjbj_A"/>
</p:tagLst>
</file>

<file path=ppt/tags/tag2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pl9SmvA8hPQV52tr3Y1zg"/>
</p:tagLst>
</file>

<file path=ppt/tags/tag2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RUHOqF0bYd_dFwxmCrXJQ"/>
</p:tagLst>
</file>

<file path=ppt/tags/tag2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Xe5cy6O5tUoEU4lxzWLf5w"/>
</p:tagLst>
</file>

<file path=ppt/tags/tag3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crUbrziwFt.fCSBjU0mNQ"/>
</p:tagLst>
</file>

<file path=ppt/tags/tag3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wY9XdyIUIgdsTThIEGoHw"/>
</p:tagLst>
</file>

<file path=ppt/tags/tag3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lPw.hkLdU4g.47r2M8faAA"/>
</p:tagLst>
</file>

<file path=ppt/tags/tag4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S9Kj1vst7dsAhBzFyOWkUw"/>
</p:tagLst>
</file>

<file path=ppt/tags/tag4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ZzB.czUWGGfhgrJVE7R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lXR4j7IfWyuy9dx2UJSvA"/>
</p:tagLst>
</file>

<file path=ppt/tags/tag5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KqRyl0K9SRsmpemawrudg"/>
</p:tagLst>
</file>

<file path=ppt/tags/tag5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3OLOlNev0UzA6F840W7XJw"/>
</p:tagLst>
</file>

<file path=ppt/tags/tag5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7PzErnD0P.Rk9uT3bKaHqA"/>
</p:tagLst>
</file>

<file path=ppt/tags/tag6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5LeXI8tYBUXlLC3MX0Ql7w"/>
</p:tagLst>
</file>

<file path=ppt/tags/tag6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tTtUG1ZmnfmXH9CKIj9DIw"/>
</p:tagLst>
</file>

<file path=ppt/tags/tag6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_wCNWnEvZar2_pW9aXkT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9kHoZkDMH.AMf0xdfPVyQ"/>
</p:tagLst>
</file>

<file path=ppt/tags/tag7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7y.2Gsp3Qmjc7Xm0ArnVg"/>
</p:tagLst>
</file>

<file path=ppt/tags/tag8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NyHQBFIDtGtbRpXCX3aIA"/>
</p:tagLst>
</file>

<file path=ppt/tags/tag8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artment of Health and Social Care Grid 16:9">
  <a:themeElements>
    <a:clrScheme name="dept">
      <a:dk1>
        <a:srgbClr val="575757"/>
      </a:dk1>
      <a:lt1>
        <a:sysClr val="window" lastClr="FFFFFF"/>
      </a:lt1>
      <a:dk2>
        <a:srgbClr val="009F86"/>
      </a:dk2>
      <a:lt2>
        <a:srgbClr val="F2F2F2"/>
      </a:lt2>
      <a:accent1>
        <a:srgbClr val="005446"/>
      </a:accent1>
      <a:accent2>
        <a:srgbClr val="006453"/>
      </a:accent2>
      <a:accent3>
        <a:srgbClr val="FFF1E3"/>
      </a:accent3>
      <a:accent4>
        <a:srgbClr val="11FFD7"/>
      </a:accent4>
      <a:accent5>
        <a:srgbClr val="DEDEE0"/>
      </a:accent5>
      <a:accent6>
        <a:srgbClr val="EDE7F9"/>
      </a:accent6>
      <a:hlink>
        <a:srgbClr val="DDEFFF"/>
      </a:hlink>
      <a:folHlink>
        <a:srgbClr val="ABD7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F86"/>
        </a:solidFill>
        <a:ln w="9525" cap="rnd" cmpd="sng" algn="ctr">
          <a:solidFill>
            <a:srgbClr val="009F86"/>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B2013DC6ECFE2D468EFD7CCBBB56C55F" ma:contentTypeVersion="32" ma:contentTypeDescription="Create a new document." ma:contentTypeScope="" ma:versionID="d1c7f30f1014eb019d2ceeab751f40c3">
  <xsd:schema xmlns:xsd="http://www.w3.org/2001/XMLSchema" xmlns:xs="http://www.w3.org/2001/XMLSchema" xmlns:p="http://schemas.microsoft.com/office/2006/metadata/properties" xmlns:ns2="b420a510-ac8b-4158-9c5b-a27739f4959a" xmlns:ns3="199fd028-c2af-4cc6-8152-321032035013" targetNamespace="http://schemas.microsoft.com/office/2006/metadata/properties" ma:root="true" ma:fieldsID="ee466f53bdd89d4f7a17672114d675eb" ns2:_="" ns3:_="">
    <xsd:import namespace="b420a510-ac8b-4158-9c5b-a27739f4959a"/>
    <xsd:import namespace="199fd028-c2af-4cc6-8152-321032035013"/>
    <xsd:element name="properties">
      <xsd:complexType>
        <xsd:sequence>
          <xsd:element name="documentManagement">
            <xsd:complexType>
              <xsd:all>
                <xsd:element ref="ns2:EDRMSOwner" minOccurs="0"/>
                <xsd:element ref="ns2:Record_Type" minOccurs="0"/>
                <xsd:element ref="ns2:RetentionDate" minOccurs="0"/>
                <xsd:element ref="ns2:RetentionType" minOccurs="0"/>
                <xsd:element ref="ns2:Retention"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0a510-ac8b-4158-9c5b-a27739f4959a" elementFormDefault="qualified">
    <xsd:import namespace="http://schemas.microsoft.com/office/2006/documentManagement/types"/>
    <xsd:import namespace="http://schemas.microsoft.com/office/infopath/2007/PartnerControls"/>
    <xsd:element name="EDRMSOwner" ma:index="4" nillable="true" ma:displayName="EDRMSOwner" ma:internalName="EDRMSOwner" ma:readOnly="false">
      <xsd:simpleType>
        <xsd:restriction base="dms:Text"/>
      </xsd:simpleType>
    </xsd:element>
    <xsd:element name="Record_Type" ma:index="5" nillable="true" ma:displayName="Record Type" ma:format="Dropdown" ma:internalName="Record_Type" ma:readOnly="false">
      <xsd:simpleType>
        <xsd:union memberTypes="dms:Text">
          <xsd:simpleType>
            <xsd:restriction base="dms:Choice">
              <xsd:enumeration value="Business Plans"/>
              <xsd:enumeration value="Commercial"/>
              <xsd:enumeration value="Correspondence, Guidance etc"/>
              <xsd:enumeration value="Financial"/>
              <xsd:enumeration value="Legislation"/>
              <xsd:enumeration value="Meeting papers (inc. agendas minutes etc)"/>
              <xsd:enumeration value="Policy Papers"/>
              <xsd:enumeration value="Private Office Papers"/>
              <xsd:enumeration value="Programme and Project"/>
              <xsd:enumeration value="Reports"/>
              <xsd:enumeration value="Salaries"/>
              <xsd:enumeration value="Staff Disciplinary Matters"/>
              <xsd:enumeration value="Staff Employment, Career, Health etc"/>
              <xsd:enumeration value="Statistical"/>
              <xsd:enumeration value="Systems"/>
              <xsd:enumeration value="zMigration"/>
            </xsd:restriction>
          </xsd:simpleType>
        </xsd:union>
      </xsd:simpleType>
    </xsd:element>
    <xsd:element name="RetentionDate" ma:index="6" nillable="true" ma:displayName="Retention Date" ma:format="DateOnly" ma:internalName="Retention_x0020_Date" ma:readOnly="false">
      <xsd:simpleType>
        <xsd:restriction base="dms:DateTime"/>
      </xsd:simpleType>
    </xsd:element>
    <xsd:element name="RetentionType" ma:index="7" nillable="true" ma:displayName="Retention Type" ma:default="Notify" ma:format="Dropdown" ma:internalName="Retention_x0020_Type" ma:readOnly="false">
      <xsd:simpleType>
        <xsd:restriction base="dms:Choice">
          <xsd:enumeration value="Notify"/>
          <xsd:enumeration value="Delete"/>
          <xsd:enumeration value="Declare"/>
        </xsd:restriction>
      </xsd:simpleType>
    </xsd:element>
    <xsd:element name="Retention" ma:index="8" nillable="true" ma:displayName="Retention" ma:default="0" ma:internalName="Retention" ma:readOnly="false" ma:percentage="FALSE">
      <xsd:simpleType>
        <xsd:restriction base="dms:Number"/>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9fd028-c2af-4cc6-8152-321032035013"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tentionType xmlns="b420a510-ac8b-4158-9c5b-a27739f4959a">Notify</RetentionType>
    <Retention xmlns="b420a510-ac8b-4158-9c5b-a27739f4959a">0</Retention>
    <Record_Type xmlns="b420a510-ac8b-4158-9c5b-a27739f4959a" xsi:nil="true"/>
    <EDRMSOwner xmlns="b420a510-ac8b-4158-9c5b-a27739f4959a" xsi:nil="true"/>
    <RetentionDate xmlns="b420a510-ac8b-4158-9c5b-a27739f4959a" xsi:nil="true"/>
  </documentManagement>
</p:properties>
</file>

<file path=customXml/itemProps1.xml><?xml version="1.0" encoding="utf-8"?>
<ds:datastoreItem xmlns:ds="http://schemas.openxmlformats.org/officeDocument/2006/customXml" ds:itemID="{B09AC89F-EDEC-4EF1-9094-5357865DF29B}">
  <ds:schemaRefs>
    <ds:schemaRef ds:uri="http://schemas.microsoft.com/sharepoint/v3/contenttype/forms"/>
  </ds:schemaRefs>
</ds:datastoreItem>
</file>

<file path=customXml/itemProps2.xml><?xml version="1.0" encoding="utf-8"?>
<ds:datastoreItem xmlns:ds="http://schemas.openxmlformats.org/officeDocument/2006/customXml" ds:itemID="{15CA2E20-5535-4890-8F98-82C82D825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0a510-ac8b-4158-9c5b-a27739f4959a"/>
    <ds:schemaRef ds:uri="199fd028-c2af-4cc6-8152-321032035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F1554F-D96C-43AD-B550-83AB3B562370}">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99fd028-c2af-4cc6-8152-321032035013"/>
    <ds:schemaRef ds:uri="b420a510-ac8b-4158-9c5b-a27739f495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1652</TotalTime>
  <Words>2615</Words>
  <Application>Microsoft Office PowerPoint</Application>
  <PresentationFormat>Widescreen</PresentationFormat>
  <Paragraphs>298</Paragraphs>
  <Slides>16</Slides>
  <Notes>16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16</vt:i4>
      </vt:variant>
    </vt:vector>
  </HeadingPairs>
  <TitlesOfParts>
    <vt:vector size="29" baseType="lpstr">
      <vt:lpstr>Arial</vt:lpstr>
      <vt:lpstr>Calibri</vt:lpstr>
      <vt:lpstr>Calibri Light</vt:lpstr>
      <vt:lpstr>Courier New</vt:lpstr>
      <vt:lpstr>Open Sans</vt:lpstr>
      <vt:lpstr>Open Sans Bold</vt:lpstr>
      <vt:lpstr>Open Sans Regular</vt:lpstr>
      <vt:lpstr>Trebuchet MS</vt:lpstr>
      <vt:lpstr>office theme</vt:lpstr>
      <vt:lpstr>Department of Health and Social Care Grid 16:9</vt:lpstr>
      <vt:lpstr>1_Aangepast ontwerp</vt:lpstr>
      <vt:lpstr>think-cell Slide</vt:lpstr>
      <vt:lpstr>Image</vt:lpstr>
      <vt:lpstr>PowerPoint Presentation</vt:lpstr>
      <vt:lpstr>PowerPoint Presentation</vt:lpstr>
      <vt:lpstr>PowerPoint Presentation</vt:lpstr>
      <vt:lpstr>Google Mobility</vt:lpstr>
      <vt:lpstr>Facebook mobility relative number of journeys between local authorities, UK</vt:lpstr>
      <vt:lpstr>Consumer spending</vt:lpstr>
      <vt:lpstr>PowerPoint Presentation</vt:lpstr>
      <vt:lpstr>Geospatial Role in Covid response </vt:lpstr>
      <vt:lpstr>Secure collaborative cloud platform </vt:lpstr>
      <vt:lpstr>PowerPoint Presentation</vt:lpstr>
      <vt:lpstr>Using Adzuna data to derive an indicator of weekly vacancies </vt:lpstr>
      <vt:lpstr>JamCams</vt:lpstr>
      <vt:lpstr>Analysing COVID-19 notices from business websites</vt:lpstr>
      <vt:lpstr>What have we learned?</vt:lpstr>
      <vt:lpstr>How can we prepare for the future?</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Louisa</dc:creator>
  <cp:lastModifiedBy>Nolan, Louisa</cp:lastModifiedBy>
  <cp:revision>2</cp:revision>
  <dcterms:created xsi:type="dcterms:W3CDTF">2021-03-08T17:54:57Z</dcterms:created>
  <dcterms:modified xsi:type="dcterms:W3CDTF">2021-03-29T19:19:30Z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0x010100B2013DC6ECFE2D468EFD7CCBBB56C55F</vt:lpwstr>
  </property>
</Properties>
</file>