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1" r:id="rId5"/>
    <p:sldId id="258" r:id="rId6"/>
    <p:sldId id="260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0" autoAdjust="0"/>
    <p:restoredTop sz="94660"/>
  </p:normalViewPr>
  <p:slideViewPr>
    <p:cSldViewPr snapToGrid="0">
      <p:cViewPr varScale="1">
        <p:scale>
          <a:sx n="84" d="100"/>
          <a:sy n="84" d="100"/>
        </p:scale>
        <p:origin x="208" y="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6AB01-8BCF-4730-86BE-383E909DEA17}" type="datetimeFigureOut">
              <a:rPr lang="nl-NL" smtClean="0"/>
              <a:t>14-06-2023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163-9149-4894-9260-A3B284FC044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2361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6AB01-8BCF-4730-86BE-383E909DEA17}" type="datetimeFigureOut">
              <a:rPr lang="nl-NL" smtClean="0"/>
              <a:t>14-06-2023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163-9149-4894-9260-A3B284FC044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6529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6AB01-8BCF-4730-86BE-383E909DEA17}" type="datetimeFigureOut">
              <a:rPr lang="nl-NL" smtClean="0"/>
              <a:t>14-06-2023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163-9149-4894-9260-A3B284FC044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00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6AB01-8BCF-4730-86BE-383E909DEA17}" type="datetimeFigureOut">
              <a:rPr lang="nl-NL" smtClean="0"/>
              <a:t>14-06-2023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163-9149-4894-9260-A3B284FC044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726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6AB01-8BCF-4730-86BE-383E909DEA17}" type="datetimeFigureOut">
              <a:rPr lang="nl-NL" smtClean="0"/>
              <a:t>14-06-2023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163-9149-4894-9260-A3B284FC044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4518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6AB01-8BCF-4730-86BE-383E909DEA17}" type="datetimeFigureOut">
              <a:rPr lang="nl-NL" smtClean="0"/>
              <a:t>14-06-2023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163-9149-4894-9260-A3B284FC044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8794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6AB01-8BCF-4730-86BE-383E909DEA17}" type="datetimeFigureOut">
              <a:rPr lang="nl-NL" smtClean="0"/>
              <a:t>14-06-2023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163-9149-4894-9260-A3B284FC044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4581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6AB01-8BCF-4730-86BE-383E909DEA17}" type="datetimeFigureOut">
              <a:rPr lang="nl-NL" smtClean="0"/>
              <a:t>14-06-2023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163-9149-4894-9260-A3B284FC044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4561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6AB01-8BCF-4730-86BE-383E909DEA17}" type="datetimeFigureOut">
              <a:rPr lang="nl-NL" smtClean="0"/>
              <a:t>14-06-2023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163-9149-4894-9260-A3B284FC044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136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6AB01-8BCF-4730-86BE-383E909DEA17}" type="datetimeFigureOut">
              <a:rPr lang="nl-NL" smtClean="0"/>
              <a:t>14-06-2023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163-9149-4894-9260-A3B284FC044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1916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6AB01-8BCF-4730-86BE-383E909DEA17}" type="datetimeFigureOut">
              <a:rPr lang="nl-NL" smtClean="0"/>
              <a:t>14-06-2023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163-9149-4894-9260-A3B284FC044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5785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6AB01-8BCF-4730-86BE-383E909DEA17}" type="datetimeFigureOut">
              <a:rPr lang="nl-NL" smtClean="0"/>
              <a:t>14-06-2023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A4163-9149-4894-9260-A3B284FC044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2486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10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B697AB9-1443-6047-9F1B-1244BCACF678}"/>
              </a:ext>
            </a:extLst>
          </p:cNvPr>
          <p:cNvSpPr txBox="1"/>
          <p:nvPr/>
        </p:nvSpPr>
        <p:spPr>
          <a:xfrm>
            <a:off x="1524000" y="1584960"/>
            <a:ext cx="9662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		EU AND OPEN STRATEGIC AUTONOMY</a:t>
            </a:r>
          </a:p>
        </p:txBody>
      </p:sp>
    </p:spTree>
    <p:extLst>
      <p:ext uri="{BB962C8B-B14F-4D97-AF65-F5344CB8AC3E}">
        <p14:creationId xmlns:p14="http://schemas.microsoft.com/office/powerpoint/2010/main" val="787832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FB6C9-FA31-DB40-B979-FEC00F9A4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</a:t>
            </a:r>
            <a:r>
              <a:rPr lang="en-US" b="1" dirty="0"/>
              <a:t>Trends call for aligned EU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93B73-FCE0-AB4C-BAE0-8CC416BC1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Continued rise Asia as economic, geopolitical power</a:t>
            </a:r>
          </a:p>
          <a:p>
            <a:r>
              <a:rPr lang="en-US" dirty="0"/>
              <a:t>Technology as geopolitical weapon</a:t>
            </a:r>
          </a:p>
          <a:p>
            <a:r>
              <a:rPr lang="en-US" dirty="0"/>
              <a:t>Advancement US economic resilience model towards China</a:t>
            </a:r>
          </a:p>
          <a:p>
            <a:r>
              <a:rPr lang="en-US" dirty="0"/>
              <a:t>Geo-economic fragmentation and rerouting value chains</a:t>
            </a:r>
          </a:p>
          <a:p>
            <a:r>
              <a:rPr lang="en-US" dirty="0"/>
              <a:t>Multiple crises: </a:t>
            </a:r>
            <a:r>
              <a:rPr lang="en-US" dirty="0" err="1"/>
              <a:t>covid</a:t>
            </a:r>
            <a:r>
              <a:rPr lang="en-US" dirty="0"/>
              <a:t>, Ukraine, gas, supply chains, climate, migration</a:t>
            </a:r>
          </a:p>
          <a:p>
            <a:r>
              <a:rPr lang="en-US" dirty="0"/>
              <a:t>Transitions: Global race for clean tech / Ubiquitous digitization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25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</a:t>
            </a:r>
            <a:r>
              <a:rPr lang="en-US" b="1" dirty="0"/>
              <a:t>VDL: Geopolitical Commission 2019</a:t>
            </a:r>
            <a:endParaRPr lang="nl-N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Transformation of the EU; global challenges; fit for the future</a:t>
            </a:r>
          </a:p>
          <a:p>
            <a:pPr marL="514350" indent="-514350">
              <a:buAutoNum type="arabicPeriod"/>
            </a:pPr>
            <a:r>
              <a:rPr lang="en-US" dirty="0"/>
              <a:t>Affordable, Clean and Secure Energy</a:t>
            </a:r>
          </a:p>
          <a:p>
            <a:pPr marL="514350" indent="-514350">
              <a:buAutoNum type="arabicPeriod"/>
            </a:pPr>
            <a:r>
              <a:rPr lang="en-US" dirty="0"/>
              <a:t>Mastering and owning Key technologies</a:t>
            </a:r>
          </a:p>
          <a:p>
            <a:pPr marL="514350" indent="-514350">
              <a:buAutoNum type="arabicPeriod"/>
            </a:pPr>
            <a:r>
              <a:rPr lang="en-US" dirty="0"/>
              <a:t>Infrastructures fit for future (standards, networks, cloud)</a:t>
            </a:r>
          </a:p>
          <a:p>
            <a:pPr marL="514350" indent="-514350">
              <a:buAutoNum type="arabicPeriod"/>
            </a:pPr>
            <a:r>
              <a:rPr lang="en-US" dirty="0"/>
              <a:t>Data strategy </a:t>
            </a:r>
          </a:p>
          <a:p>
            <a:pPr marL="514350" indent="-514350">
              <a:buAutoNum type="arabicPeriod"/>
            </a:pPr>
            <a:r>
              <a:rPr lang="en-US" dirty="0"/>
              <a:t>Cyber security</a:t>
            </a:r>
          </a:p>
          <a:p>
            <a:pPr marL="514350" indent="-514350">
              <a:buAutoNum type="arabicPeriod"/>
            </a:pPr>
            <a:r>
              <a:rPr lang="en-US" dirty="0"/>
              <a:t>Strengthen Industrial Base and Innovation Potential</a:t>
            </a:r>
          </a:p>
          <a:p>
            <a:pPr marL="514350" indent="-514350">
              <a:buAutoNum type="arabicPeriod"/>
            </a:pPr>
            <a:r>
              <a:rPr lang="en-US" dirty="0"/>
              <a:t>Shaping a better Global Order – Trans-Atlantic - Coalitions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76772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1F32D-2D90-0A47-B506-A04DAC6BD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 as a global player: positioning 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6C546-FC17-7A41-8E1E-EA05D7B078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Extra-territorial effect of legislation: GDPR, AI act</a:t>
            </a:r>
          </a:p>
          <a:p>
            <a:r>
              <a:rPr lang="en-US" dirty="0"/>
              <a:t>Cross border mechanisms: CBAM/ETS</a:t>
            </a:r>
          </a:p>
          <a:p>
            <a:r>
              <a:rPr lang="en-US" dirty="0"/>
              <a:t>Act as a European block: crisis response </a:t>
            </a:r>
            <a:r>
              <a:rPr lang="en-US" dirty="0" err="1"/>
              <a:t>Covid</a:t>
            </a:r>
            <a:r>
              <a:rPr lang="en-US" dirty="0"/>
              <a:t>, Energy and sanctions</a:t>
            </a:r>
          </a:p>
          <a:p>
            <a:r>
              <a:rPr lang="en-US" dirty="0"/>
              <a:t>Transition capacity: triple transition with global partnerships</a:t>
            </a:r>
          </a:p>
          <a:p>
            <a:r>
              <a:rPr lang="en-US" dirty="0"/>
              <a:t>TTC and G7</a:t>
            </a:r>
          </a:p>
          <a:p>
            <a:r>
              <a:rPr lang="en-US" dirty="0"/>
              <a:t>Open Strategic Autonomy: liberal vs interventionist</a:t>
            </a:r>
          </a:p>
          <a:p>
            <a:r>
              <a:rPr lang="en-US" dirty="0"/>
              <a:t>Massive amounts of legislation on triple transition</a:t>
            </a:r>
          </a:p>
          <a:p>
            <a:r>
              <a:rPr lang="en-US" dirty="0"/>
              <a:t>New: Industrial Policy as part of economic model</a:t>
            </a:r>
          </a:p>
        </p:txBody>
      </p:sp>
    </p:spTree>
    <p:extLst>
      <p:ext uri="{BB962C8B-B14F-4D97-AF65-F5344CB8AC3E}">
        <p14:creationId xmlns:p14="http://schemas.microsoft.com/office/powerpoint/2010/main" val="2581524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   EU Policy Initiatives OSA related</a:t>
            </a:r>
            <a:endParaRPr lang="nl-N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r>
              <a:rPr lang="en-US" dirty="0"/>
              <a:t>Chips Act, IPCEI      		</a:t>
            </a:r>
          </a:p>
          <a:p>
            <a:r>
              <a:rPr lang="nl-NL" dirty="0"/>
              <a:t>SMEI, TTC</a:t>
            </a:r>
          </a:p>
          <a:p>
            <a:r>
              <a:rPr lang="nl-NL" dirty="0"/>
              <a:t>Standards</a:t>
            </a:r>
          </a:p>
          <a:p>
            <a:r>
              <a:rPr lang="nl-NL" dirty="0"/>
              <a:t>Strategic </a:t>
            </a:r>
            <a:r>
              <a:rPr lang="nl-NL" dirty="0" err="1"/>
              <a:t>Dependencies</a:t>
            </a:r>
            <a:r>
              <a:rPr lang="nl-NL" dirty="0"/>
              <a:t>       </a:t>
            </a:r>
          </a:p>
          <a:p>
            <a:r>
              <a:rPr lang="nl-NL" dirty="0" err="1"/>
              <a:t>Regulation</a:t>
            </a:r>
            <a:r>
              <a:rPr lang="nl-NL" dirty="0"/>
              <a:t> </a:t>
            </a:r>
            <a:r>
              <a:rPr lang="nl-NL" dirty="0" err="1"/>
              <a:t>Foreign</a:t>
            </a:r>
            <a:r>
              <a:rPr lang="nl-NL" dirty="0"/>
              <a:t> Subsidies</a:t>
            </a:r>
          </a:p>
          <a:p>
            <a:r>
              <a:rPr lang="nl-NL" dirty="0"/>
              <a:t>Export </a:t>
            </a:r>
            <a:r>
              <a:rPr lang="nl-NL" dirty="0" err="1"/>
              <a:t>controll</a:t>
            </a:r>
            <a:endParaRPr lang="nl-NL" dirty="0"/>
          </a:p>
          <a:p>
            <a:r>
              <a:rPr lang="nl-NL" dirty="0"/>
              <a:t>Strategic Compass</a:t>
            </a:r>
          </a:p>
          <a:p>
            <a:r>
              <a:rPr lang="nl-NL" dirty="0"/>
              <a:t>Anti </a:t>
            </a:r>
            <a:r>
              <a:rPr lang="nl-NL" dirty="0" err="1"/>
              <a:t>Coercion</a:t>
            </a:r>
            <a:endParaRPr lang="nl-NL" dirty="0"/>
          </a:p>
          <a:p>
            <a:r>
              <a:rPr lang="nl-NL" dirty="0"/>
              <a:t>CRMA, NZIA, ASAP			</a:t>
            </a:r>
          </a:p>
          <a:p>
            <a:endParaRPr lang="nl-NL" dirty="0"/>
          </a:p>
          <a:p>
            <a:r>
              <a:rPr lang="nl-NL" dirty="0"/>
              <a:t>Supply Chain report</a:t>
            </a:r>
          </a:p>
          <a:p>
            <a:r>
              <a:rPr lang="nl-NL" dirty="0" err="1"/>
              <a:t>Roadmap</a:t>
            </a:r>
            <a:r>
              <a:rPr lang="nl-NL" dirty="0"/>
              <a:t> Security-</a:t>
            </a:r>
            <a:r>
              <a:rPr lang="nl-NL" dirty="0" err="1"/>
              <a:t>Defense</a:t>
            </a:r>
            <a:r>
              <a:rPr lang="nl-NL" dirty="0"/>
              <a:t> Tech</a:t>
            </a:r>
          </a:p>
          <a:p>
            <a:r>
              <a:rPr lang="nl-NL" dirty="0"/>
              <a:t>Int </a:t>
            </a:r>
            <a:r>
              <a:rPr lang="nl-NL" dirty="0" err="1"/>
              <a:t>Procurement</a:t>
            </a:r>
            <a:r>
              <a:rPr lang="nl-NL" dirty="0"/>
              <a:t> Instrument</a:t>
            </a:r>
          </a:p>
          <a:p>
            <a:r>
              <a:rPr lang="nl-NL" dirty="0"/>
              <a:t>Data Act, AI Act, DMA, DSA</a:t>
            </a:r>
          </a:p>
          <a:p>
            <a:r>
              <a:rPr lang="nl-NL" dirty="0"/>
              <a:t>Cyber </a:t>
            </a:r>
            <a:r>
              <a:rPr lang="nl-NL" dirty="0" err="1"/>
              <a:t>Resilience</a:t>
            </a:r>
            <a:r>
              <a:rPr lang="nl-NL" dirty="0"/>
              <a:t> Act</a:t>
            </a:r>
          </a:p>
          <a:p>
            <a:r>
              <a:rPr lang="nl-NL" dirty="0"/>
              <a:t>Global Gateway</a:t>
            </a:r>
          </a:p>
          <a:p>
            <a:r>
              <a:rPr lang="nl-NL" dirty="0" err="1"/>
              <a:t>Sovereignty</a:t>
            </a:r>
            <a:r>
              <a:rPr lang="nl-NL" dirty="0"/>
              <a:t> Fund</a:t>
            </a:r>
          </a:p>
          <a:p>
            <a:r>
              <a:rPr lang="nl-NL" dirty="0"/>
              <a:t>Energy </a:t>
            </a:r>
            <a:r>
              <a:rPr lang="nl-NL" dirty="0" err="1"/>
              <a:t>transition</a:t>
            </a:r>
            <a:r>
              <a:rPr lang="nl-NL" dirty="0"/>
              <a:t> / security</a:t>
            </a:r>
          </a:p>
          <a:p>
            <a:r>
              <a:rPr lang="nl-NL" dirty="0" err="1"/>
              <a:t>Economic</a:t>
            </a:r>
            <a:r>
              <a:rPr lang="nl-NL" dirty="0"/>
              <a:t> Security </a:t>
            </a:r>
            <a:r>
              <a:rPr lang="nl-NL" dirty="0" err="1"/>
              <a:t>Strategy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25224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57243-C32B-4ADA-BE56-2083C16FD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		EU  –  Indo-Pacific</a:t>
            </a:r>
            <a:endParaRPr lang="nl-NL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4B5AB-F07A-4DFC-8805-D3AB1F868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EU – Indo Pacific Strategy: strengthening cooperation economy, security, connectivity, green transition. </a:t>
            </a:r>
          </a:p>
          <a:p>
            <a:r>
              <a:rPr lang="en-US" dirty="0"/>
              <a:t>EU – Indo Pacific Forum (2022)</a:t>
            </a:r>
          </a:p>
          <a:p>
            <a:r>
              <a:rPr lang="en-US" dirty="0"/>
              <a:t>EU –  US – Japan Cyber cooperation (2021)</a:t>
            </a:r>
          </a:p>
          <a:p>
            <a:r>
              <a:rPr lang="en-US" dirty="0"/>
              <a:t>EU – Japan Summit Connectivity / Digital Partnership (2022)</a:t>
            </a:r>
          </a:p>
          <a:p>
            <a:r>
              <a:rPr lang="en-US" dirty="0"/>
              <a:t>EU – Japan Economic Partnership – Data Partnership (2019)</a:t>
            </a:r>
          </a:p>
          <a:p>
            <a:r>
              <a:rPr lang="en-US" dirty="0"/>
              <a:t>TTC India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77884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326</Words>
  <Application>Microsoft Macintosh PowerPoint</Application>
  <PresentationFormat>Widescreen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 Trends call for aligned EU response</vt:lpstr>
      <vt:lpstr> VDL: Geopolitical Commission 2019</vt:lpstr>
      <vt:lpstr>EU as a global player: positioning via</vt:lpstr>
      <vt:lpstr>    EU Policy Initiatives OSA related</vt:lpstr>
      <vt:lpstr>  EU  –  Indo-Pacific</vt:lpstr>
    </vt:vector>
  </TitlesOfParts>
  <Company>Ministerie van Buitenlandse Zaken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Johannisse, Sigrid</dc:creator>
  <cp:lastModifiedBy>sigrid Johannisse</cp:lastModifiedBy>
  <cp:revision>31</cp:revision>
  <dcterms:created xsi:type="dcterms:W3CDTF">2021-03-22T22:08:35Z</dcterms:created>
  <dcterms:modified xsi:type="dcterms:W3CDTF">2023-06-14T13:49:27Z</dcterms:modified>
</cp:coreProperties>
</file>