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9" r:id="rId7"/>
    <p:sldId id="271" r:id="rId8"/>
    <p:sldId id="258" r:id="rId9"/>
    <p:sldId id="262" r:id="rId10"/>
    <p:sldId id="275" r:id="rId11"/>
    <p:sldId id="273" r:id="rId12"/>
    <p:sldId id="260" r:id="rId13"/>
    <p:sldId id="261" r:id="rId14"/>
    <p:sldId id="268" r:id="rId15"/>
    <p:sldId id="259" r:id="rId16"/>
    <p:sldId id="277" r:id="rId17"/>
    <p:sldId id="276" r:id="rId18"/>
    <p:sldId id="26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50C8FA-16A9-CF9F-B036-5EE6582897F5}" name="Haasnoot, R.C. (Roos)" initials="HR(" userId="S::r.c.haasnoot@minlnv.nl::b0efd77f-3286-4cbc-aec4-38ee855155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73684" autoAdjust="0"/>
  </p:normalViewPr>
  <p:slideViewPr>
    <p:cSldViewPr snapToGrid="0">
      <p:cViewPr varScale="1">
        <p:scale>
          <a:sx n="120" d="100"/>
          <a:sy n="120" d="100"/>
        </p:scale>
        <p:origin x="1788" y="9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3-4-2023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3-4-2023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introductie</a:t>
            </a:r>
            <a:r>
              <a:rPr lang="en-US" dirty="0"/>
              <a:t> van </a:t>
            </a:r>
            <a:r>
              <a:rPr lang="en-US" dirty="0" err="1"/>
              <a:t>ons</a:t>
            </a:r>
            <a:r>
              <a:rPr lang="en-US" dirty="0"/>
              <a:t>;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we, wat </a:t>
            </a:r>
            <a:r>
              <a:rPr lang="en-US" dirty="0" err="1"/>
              <a:t>doen</a:t>
            </a:r>
            <a:r>
              <a:rPr lang="en-US" dirty="0"/>
              <a:t> we, etc.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52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Dit gaat over de businesscase Natuurmonitoring -&gt; uitbreiding van Natuurmonitoring naar gebiedsniveau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0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specifieker</a:t>
            </a:r>
            <a:r>
              <a:rPr lang="en-US" dirty="0"/>
              <a:t> </a:t>
            </a:r>
            <a:r>
              <a:rPr lang="en-US" dirty="0" err="1"/>
              <a:t>weergeven</a:t>
            </a:r>
            <a:r>
              <a:rPr lang="en-US" dirty="0"/>
              <a:t>/</a:t>
            </a:r>
            <a:r>
              <a:rPr lang="en-US" dirty="0" err="1"/>
              <a:t>herhalen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10/20/30 </a:t>
            </a:r>
            <a:r>
              <a:rPr lang="en-US" dirty="0" err="1"/>
              <a:t>jaar</a:t>
            </a:r>
            <a:r>
              <a:rPr lang="en-US" dirty="0"/>
              <a:t>?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al </a:t>
            </a:r>
            <a:r>
              <a:rPr lang="en-US" dirty="0" err="1"/>
              <a:t>zicht</a:t>
            </a:r>
            <a:r>
              <a:rPr lang="en-US" dirty="0"/>
              <a:t> op?</a:t>
            </a:r>
          </a:p>
          <a:p>
            <a:r>
              <a:rPr lang="en-US" dirty="0"/>
              <a:t>Ecologist=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? </a:t>
            </a:r>
            <a:r>
              <a:rPr lang="en-US" dirty="0" err="1"/>
              <a:t>Organisaties</a:t>
            </a:r>
            <a:r>
              <a:rPr lang="en-US" dirty="0"/>
              <a:t>,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? Events?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facitileren</a:t>
            </a:r>
            <a:r>
              <a:rPr lang="en-US" dirty="0"/>
              <a:t> om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in contact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234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specifieker</a:t>
            </a:r>
            <a:r>
              <a:rPr lang="en-US" dirty="0"/>
              <a:t> </a:t>
            </a:r>
            <a:r>
              <a:rPr lang="en-US" dirty="0" err="1"/>
              <a:t>weergeven</a:t>
            </a:r>
            <a:r>
              <a:rPr lang="en-US" dirty="0"/>
              <a:t>/</a:t>
            </a:r>
            <a:r>
              <a:rPr lang="en-US" dirty="0" err="1"/>
              <a:t>herhalen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10/20/30 </a:t>
            </a:r>
            <a:r>
              <a:rPr lang="en-US" dirty="0" err="1"/>
              <a:t>jaar</a:t>
            </a:r>
            <a:r>
              <a:rPr lang="en-US" dirty="0"/>
              <a:t>?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al </a:t>
            </a:r>
            <a:r>
              <a:rPr lang="en-US" dirty="0" err="1"/>
              <a:t>zicht</a:t>
            </a:r>
            <a:r>
              <a:rPr lang="en-US" dirty="0"/>
              <a:t> op?</a:t>
            </a:r>
          </a:p>
          <a:p>
            <a:r>
              <a:rPr lang="en-US" dirty="0"/>
              <a:t>Ecologist=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? </a:t>
            </a:r>
            <a:r>
              <a:rPr lang="en-US" dirty="0" err="1"/>
              <a:t>Organisaties</a:t>
            </a:r>
            <a:r>
              <a:rPr lang="en-US" dirty="0"/>
              <a:t>,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? Events?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facitileren</a:t>
            </a:r>
            <a:r>
              <a:rPr lang="en-US" dirty="0"/>
              <a:t> om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in contact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485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monitoringsysteem</a:t>
            </a:r>
            <a:r>
              <a:rPr lang="en-US" dirty="0"/>
              <a:t> is </a:t>
            </a:r>
            <a:r>
              <a:rPr lang="en-US" dirty="0" err="1"/>
              <a:t>versnipperd</a:t>
            </a:r>
            <a:r>
              <a:rPr lang="en-US" dirty="0"/>
              <a:t> (</a:t>
            </a:r>
            <a:r>
              <a:rPr lang="en-US" dirty="0" err="1"/>
              <a:t>oa</a:t>
            </a:r>
            <a:r>
              <a:rPr lang="en-US" dirty="0"/>
              <a:t> per </a:t>
            </a:r>
            <a:r>
              <a:rPr lang="en-US" dirty="0" err="1"/>
              <a:t>provincie</a:t>
            </a:r>
            <a:r>
              <a:rPr lang="en-US" dirty="0"/>
              <a:t>), </a:t>
            </a:r>
            <a:r>
              <a:rPr lang="en-US" dirty="0" err="1"/>
              <a:t>niet</a:t>
            </a:r>
            <a:r>
              <a:rPr lang="en-US" dirty="0"/>
              <a:t> uniform (per </a:t>
            </a:r>
            <a:r>
              <a:rPr lang="en-US" dirty="0" err="1"/>
              <a:t>provincie</a:t>
            </a:r>
            <a:r>
              <a:rPr lang="en-US" dirty="0"/>
              <a:t>/</a:t>
            </a:r>
            <a:r>
              <a:rPr lang="en-US" dirty="0" err="1"/>
              <a:t>gebied</a:t>
            </a:r>
            <a:r>
              <a:rPr lang="en-US" dirty="0"/>
              <a:t>) </a:t>
            </a:r>
            <a:endParaRPr lang="nl-NL" dirty="0"/>
          </a:p>
          <a:p>
            <a:r>
              <a:rPr lang="en-US" dirty="0" err="1"/>
              <a:t>Misschien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specifieker</a:t>
            </a:r>
            <a:r>
              <a:rPr lang="en-US" dirty="0"/>
              <a:t> </a:t>
            </a:r>
            <a:r>
              <a:rPr lang="en-US" dirty="0" err="1"/>
              <a:t>weergeven</a:t>
            </a:r>
            <a:r>
              <a:rPr lang="en-US" dirty="0"/>
              <a:t>/</a:t>
            </a:r>
            <a:r>
              <a:rPr lang="en-US" dirty="0" err="1"/>
              <a:t>herhalen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 10/20/30 </a:t>
            </a:r>
            <a:r>
              <a:rPr lang="en-US" dirty="0" err="1"/>
              <a:t>jaar</a:t>
            </a:r>
            <a:r>
              <a:rPr lang="en-US" dirty="0"/>
              <a:t>? 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daar</a:t>
            </a:r>
            <a:r>
              <a:rPr lang="en-US" dirty="0"/>
              <a:t> al </a:t>
            </a:r>
            <a:r>
              <a:rPr lang="en-US" dirty="0" err="1"/>
              <a:t>zicht</a:t>
            </a:r>
            <a:r>
              <a:rPr lang="en-US" dirty="0"/>
              <a:t> op?</a:t>
            </a:r>
          </a:p>
          <a:p>
            <a:r>
              <a:rPr lang="en-US" dirty="0"/>
              <a:t>Ecologist=</a:t>
            </a:r>
            <a:r>
              <a:rPr lang="en-US" dirty="0" err="1"/>
              <a:t>hebben</a:t>
            </a:r>
            <a:r>
              <a:rPr lang="en-US" dirty="0"/>
              <a:t> we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? </a:t>
            </a:r>
            <a:r>
              <a:rPr lang="en-US" dirty="0" err="1"/>
              <a:t>Organisaties</a:t>
            </a:r>
            <a:r>
              <a:rPr lang="en-US" dirty="0"/>
              <a:t>,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overheid</a:t>
            </a:r>
            <a:r>
              <a:rPr lang="en-US" dirty="0"/>
              <a:t>? Events?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wij</a:t>
            </a:r>
            <a:r>
              <a:rPr lang="en-US" dirty="0"/>
              <a:t> </a:t>
            </a:r>
            <a:r>
              <a:rPr lang="en-US" dirty="0" err="1"/>
              <a:t>facitileren</a:t>
            </a:r>
            <a:r>
              <a:rPr lang="en-US" dirty="0"/>
              <a:t> om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in contact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8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84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Onze plek in de Green deal tree: </a:t>
            </a:r>
            <a:r>
              <a:rPr lang="nl-NL" dirty="0" err="1"/>
              <a:t>Biodiversity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03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9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192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306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267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33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2649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0157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22" name="Afbeelding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A30437A-8444-EC17-FE90-EA0B1341D14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0" y="6705600"/>
            <a:ext cx="7604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l-NL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 gebruik</a:t>
            </a:r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a2000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Monitoring van de Nederlandse natuur</a:t>
            </a:r>
            <a:r>
              <a:rPr lang="nl-NL" sz="3600" dirty="0"/>
              <a:t/>
            </a:r>
            <a:br>
              <a:rPr lang="nl-NL" sz="3600" dirty="0"/>
            </a:br>
            <a:r>
              <a:rPr lang="nl-NL" sz="3600" dirty="0"/>
              <a:t/>
            </a:r>
            <a:br>
              <a:rPr lang="nl-NL" sz="3600" dirty="0"/>
            </a:br>
            <a:r>
              <a:rPr lang="en-US" sz="2200" dirty="0"/>
              <a:t>Green deal workshop</a:t>
            </a:r>
            <a:br>
              <a:rPr lang="en-US" sz="2200" dirty="0"/>
            </a:br>
            <a:r>
              <a:rPr lang="en-US" sz="2200" dirty="0"/>
              <a:t>Expert </a:t>
            </a:r>
            <a:r>
              <a:rPr lang="en-US" sz="2200" dirty="0" err="1"/>
              <a:t>sessie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800" dirty="0"/>
              <a:t>Peter Heslenfeld</a:t>
            </a:r>
          </a:p>
          <a:p>
            <a:r>
              <a:rPr lang="nl-NL" sz="1800" dirty="0"/>
              <a:t>Roos Haasnoot</a:t>
            </a:r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Ministerie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van LNV</a:t>
            </a:r>
            <a:endParaRPr lang="nl-NL" sz="18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36B979F-D52F-00D4-8DCB-8A5E653614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63" y="4640142"/>
            <a:ext cx="2436918" cy="159507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32AB50-BC9B-320E-70BC-98AED4613F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63" y="414239"/>
            <a:ext cx="2438400" cy="16184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BAE8BDA-9F1E-2497-EF83-88061A388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56" y="2594250"/>
            <a:ext cx="2513525" cy="166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Voorbeeld 2: Monitoring van zeevogels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6994400" cy="44407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Monitoring per </a:t>
            </a:r>
            <a:r>
              <a:rPr lang="en-US" dirty="0" err="1"/>
              <a:t>schip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vliegtuig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combineren</a:t>
            </a:r>
            <a:r>
              <a:rPr lang="en-US" dirty="0"/>
              <a:t> met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zeezoogdieren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6" y="3917434"/>
            <a:ext cx="2286000" cy="17145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76" y="3808824"/>
            <a:ext cx="2744723" cy="18231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00" y="1541637"/>
            <a:ext cx="4194549" cy="41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08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Versterken van monitoring van natuur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5"/>
            <a:ext cx="10922000" cy="487083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Er wordt hard gewerkt om de natuur te verbeteren. Het is belangrijk om te weten of de gestelde doelen ook worden behaald.</a:t>
            </a:r>
          </a:p>
          <a:p>
            <a:endParaRPr lang="nl-NL" dirty="0"/>
          </a:p>
          <a:p>
            <a:r>
              <a:rPr lang="nl-NL" dirty="0"/>
              <a:t>Onder andere meten van: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effectiviteit van (beheer)maatregelen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omgevingscondities op orde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uiteindelijk doelbereik</a:t>
            </a:r>
          </a:p>
          <a:p>
            <a:r>
              <a:rPr lang="nl-NL" dirty="0"/>
              <a:t>Focus op N2000 gebieden, maar later ook daarbuiten</a:t>
            </a:r>
          </a:p>
          <a:p>
            <a:endParaRPr lang="nl-NL" dirty="0"/>
          </a:p>
          <a:p>
            <a:r>
              <a:rPr lang="nl-NL" dirty="0"/>
              <a:t>Gebruik voor beleidsontwikkeling, terreinbeheer,</a:t>
            </a:r>
          </a:p>
          <a:p>
            <a:r>
              <a:rPr lang="nl-NL" dirty="0"/>
              <a:t>vergunningverlening,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93" y="5056093"/>
            <a:ext cx="2088357" cy="13871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93" y="3280766"/>
            <a:ext cx="2088357" cy="163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81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Aandachtspunten in huidig monitoringsysteem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Van </a:t>
            </a:r>
            <a:r>
              <a:rPr lang="en-US" dirty="0" err="1"/>
              <a:t>meten</a:t>
            </a:r>
            <a:r>
              <a:rPr lang="en-US" dirty="0"/>
              <a:t> op </a:t>
            </a:r>
            <a:r>
              <a:rPr lang="en-US" dirty="0" err="1"/>
              <a:t>landelijk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gebiedsniveau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habitats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beschermde</a:t>
            </a:r>
            <a:r>
              <a:rPr lang="en-US" dirty="0"/>
              <a:t> </a:t>
            </a:r>
            <a:r>
              <a:rPr lang="en-US" dirty="0" err="1"/>
              <a:t>gebieden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Vegetatiekartering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Innovaties</a:t>
            </a:r>
            <a:r>
              <a:rPr lang="en-US" dirty="0"/>
              <a:t>, </a:t>
            </a:r>
            <a:r>
              <a:rPr lang="en-US" dirty="0" err="1"/>
              <a:t>waaronder</a:t>
            </a:r>
            <a:r>
              <a:rPr lang="en-US" dirty="0"/>
              <a:t> </a:t>
            </a:r>
            <a:r>
              <a:rPr lang="en-US" dirty="0" err="1"/>
              <a:t>digitalisering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077EC7-ECBF-2660-21DC-625B47496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871883"/>
            <a:ext cx="6897189" cy="29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8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Aanvullende eisen vanuit Europese Commissie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r>
              <a:rPr lang="en-US" dirty="0" err="1"/>
              <a:t>Nieuwe</a:t>
            </a:r>
            <a:r>
              <a:rPr lang="en-US" dirty="0"/>
              <a:t> (concept) EU </a:t>
            </a:r>
            <a:r>
              <a:rPr lang="en-US" dirty="0" err="1"/>
              <a:t>verordening</a:t>
            </a:r>
            <a:r>
              <a:rPr lang="en-US" dirty="0"/>
              <a:t> </a:t>
            </a:r>
            <a:r>
              <a:rPr lang="en-US" dirty="0" err="1"/>
              <a:t>natuurherstel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nationaal natuurherstelplan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Monitoring van resultaten van herstelmaatregelen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/>
              <a:t>bestuivers</a:t>
            </a:r>
            <a:r>
              <a:rPr lang="nl-NL" dirty="0"/>
              <a:t> (met name wilde bijen)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Graslandvlinders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Landschapselementen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Boerenlandvogels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Stedelijk groen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F45FCF7-4A1D-DCC1-CB4B-144DE81FAA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139" y="3709061"/>
            <a:ext cx="4036295" cy="26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Conclusie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monitoringsysteem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uniformer</a:t>
            </a:r>
            <a:r>
              <a:rPr lang="en-US" dirty="0"/>
              <a:t>, completer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gebiedsgericht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Steeds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druk</a:t>
            </a:r>
            <a:r>
              <a:rPr lang="en-US" dirty="0"/>
              <a:t> op monitoring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maatschappij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politiek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Er </a:t>
            </a:r>
            <a:r>
              <a:rPr lang="en-US" dirty="0" err="1"/>
              <a:t>komen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eisen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err="1"/>
              <a:t>Vraag</a:t>
            </a:r>
            <a:r>
              <a:rPr lang="en-US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Hoe </a:t>
            </a:r>
            <a:r>
              <a:rPr lang="en-US" dirty="0" err="1"/>
              <a:t>maken</a:t>
            </a:r>
            <a:r>
              <a:rPr lang="en-US" dirty="0"/>
              <a:t> we 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monitoringsysteem</a:t>
            </a:r>
            <a:r>
              <a:rPr lang="en-US" dirty="0"/>
              <a:t> </a:t>
            </a:r>
            <a:r>
              <a:rPr lang="en-US" dirty="0" err="1"/>
              <a:t>robuuster</a:t>
            </a:r>
            <a:r>
              <a:rPr lang="en-US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innovatie</a:t>
            </a:r>
            <a:r>
              <a:rPr lang="en-US" dirty="0"/>
              <a:t> I </a:t>
            </a:r>
            <a:r>
              <a:rPr lang="en-US" dirty="0" err="1"/>
              <a:t>hiervoor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 (</a:t>
            </a:r>
            <a:r>
              <a:rPr lang="en-US" dirty="0" err="1"/>
              <a:t>bijv</a:t>
            </a:r>
            <a:r>
              <a:rPr lang="en-US" dirty="0"/>
              <a:t> </a:t>
            </a:r>
            <a:r>
              <a:rPr lang="en-US" dirty="0" err="1"/>
              <a:t>digitalisering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CBS </a:t>
            </a:r>
            <a:r>
              <a:rPr lang="en-US" dirty="0" err="1"/>
              <a:t>spelen</a:t>
            </a:r>
            <a:r>
              <a:rPr lang="en-US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133326F-BD24-C2BF-9C85-3F2C769A3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65" y="5006652"/>
            <a:ext cx="2520070" cy="166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5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EB6D221-621A-247A-1193-FB48124DDC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200" dirty="0" err="1"/>
              <a:t>Natuurbeleid</a:t>
            </a:r>
            <a:endParaRPr lang="en-US" sz="2200" dirty="0"/>
          </a:p>
          <a:p>
            <a:r>
              <a:rPr lang="en-US" sz="2200" dirty="0" err="1"/>
              <a:t>Uitvoering</a:t>
            </a:r>
            <a:r>
              <a:rPr lang="en-US" sz="2200" dirty="0"/>
              <a:t> van de monitoring</a:t>
            </a:r>
          </a:p>
          <a:p>
            <a:r>
              <a:rPr lang="en-US" sz="2200" dirty="0"/>
              <a:t>Wat er </a:t>
            </a:r>
            <a:r>
              <a:rPr lang="en-US" sz="2200" dirty="0" err="1"/>
              <a:t>wordt</a:t>
            </a:r>
            <a:r>
              <a:rPr lang="en-US" sz="2200" dirty="0"/>
              <a:t> </a:t>
            </a:r>
            <a:r>
              <a:rPr lang="en-US" sz="2200" dirty="0" err="1"/>
              <a:t>gemonitord</a:t>
            </a:r>
            <a:endParaRPr lang="en-US" sz="2200" dirty="0"/>
          </a:p>
          <a:p>
            <a:r>
              <a:rPr lang="en-US" sz="2200" dirty="0" err="1"/>
              <a:t>Beheer</a:t>
            </a:r>
            <a:r>
              <a:rPr lang="en-US" sz="2200" dirty="0"/>
              <a:t> van data</a:t>
            </a:r>
          </a:p>
          <a:p>
            <a:r>
              <a:rPr lang="en-US" sz="2200" dirty="0" err="1"/>
              <a:t>Versterking</a:t>
            </a:r>
            <a:r>
              <a:rPr lang="en-US" sz="2200" dirty="0"/>
              <a:t> van monitoring</a:t>
            </a:r>
          </a:p>
          <a:p>
            <a:r>
              <a:rPr lang="en-US" sz="2200" dirty="0" err="1"/>
              <a:t>Aandachtspunten</a:t>
            </a:r>
            <a:endParaRPr lang="en-US" sz="2200" dirty="0"/>
          </a:p>
          <a:p>
            <a:r>
              <a:rPr lang="en-US" sz="2200" dirty="0" err="1"/>
              <a:t>Conclusies</a:t>
            </a:r>
            <a:endParaRPr lang="en-US" sz="2200" dirty="0"/>
          </a:p>
          <a:p>
            <a:r>
              <a:rPr lang="en-US" sz="2200" dirty="0" err="1"/>
              <a:t>Vraag</a:t>
            </a:r>
            <a:r>
              <a:rPr lang="en-US" sz="2200" dirty="0"/>
              <a:t> </a:t>
            </a:r>
            <a:r>
              <a:rPr lang="en-US" sz="2200" dirty="0" err="1"/>
              <a:t>aan</a:t>
            </a:r>
            <a:r>
              <a:rPr lang="en-US" sz="2200" dirty="0"/>
              <a:t> CBS</a:t>
            </a:r>
          </a:p>
          <a:p>
            <a:endParaRPr lang="en-US" sz="2200" dirty="0"/>
          </a:p>
          <a:p>
            <a:endParaRPr lang="en-US" sz="2200" dirty="0"/>
          </a:p>
          <a:p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033FBC-3698-D552-C04D-0850999F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3D1673-500C-73D2-6825-13D4A6933B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C63CC9-DF7A-09D0-46A1-AECEC85D7C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E57B7E-9799-5296-0456-9317FECE38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5BE2B288-359E-91C0-2E1C-69A2E390FC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20350"/>
          <a:stretch>
            <a:fillRect/>
          </a:stretch>
        </p:blipFill>
        <p:spPr>
          <a:xfrm>
            <a:off x="0" y="0"/>
            <a:ext cx="6098242" cy="6858000"/>
          </a:xfrm>
        </p:spPr>
      </p:pic>
    </p:spTree>
    <p:extLst>
      <p:ext uri="{BB962C8B-B14F-4D97-AF65-F5344CB8AC3E}">
        <p14:creationId xmlns:p14="http://schemas.microsoft.com/office/powerpoint/2010/main" val="225776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B1949080-6689-39DA-8C3E-058D28803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0"/>
            <a:ext cx="9744076" cy="67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Natuurbeleid en natuurmonitoring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EU Vogel- en Habitatrichtlijnen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Aanwijzing</a:t>
            </a:r>
            <a:r>
              <a:rPr lang="en-US" dirty="0"/>
              <a:t> </a:t>
            </a:r>
            <a:r>
              <a:rPr lang="en-US" dirty="0" err="1"/>
              <a:t>natuurgebieden</a:t>
            </a:r>
            <a:r>
              <a:rPr lang="en-US" dirty="0"/>
              <a:t>: Natura 2000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Bescherming van soorten en habitats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Wet Natuurbescherming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Beheerplannen, inclusief monitoringplan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5" y="4166803"/>
            <a:ext cx="3813518" cy="2567815"/>
          </a:xfrm>
          <a:prstGeom prst="rect">
            <a:avLst/>
          </a:prstGeom>
        </p:spPr>
      </p:pic>
      <p:pic>
        <p:nvPicPr>
          <p:cNvPr id="8" name="Picture 1030" descr="foto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605" y="4427578"/>
            <a:ext cx="2649188" cy="18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208" y="4445455"/>
            <a:ext cx="2445015" cy="18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Uitvoering van de monitoring: A. 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560" y="1619648"/>
            <a:ext cx="10922000" cy="4440728"/>
          </a:xfrm>
        </p:spPr>
        <p:txBody>
          <a:bodyPr>
            <a:normAutofit/>
          </a:bodyPr>
          <a:lstStyle/>
          <a:p>
            <a:r>
              <a:rPr lang="nl-NL" dirty="0"/>
              <a:t>Netwerk ecologische monitoring (NEM)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samenwerkingsverband tussen overheidsorganisaties en soortenorganisaties om natuurdata in kaar te brengen.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Onder begeleiding van soortenorganisaties verzamelen 16.000 vrijwilligers data over zoogdieren, vlinders, vissen, paddenstoelen, planten en vogels.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Het CBS is verantwoordelijk voor het </a:t>
            </a:r>
            <a:br>
              <a:rPr lang="nl-NL" dirty="0"/>
            </a:br>
            <a:r>
              <a:rPr lang="nl-NL" dirty="0"/>
              <a:t>vertalen van tellingen naar trends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1030" name="Picture 6" descr="Netwerk Ecologische Monitoring – monitoring van de natuur in Nederland">
            <a:extLst>
              <a:ext uri="{FF2B5EF4-FFF2-40B4-BE49-F238E27FC236}">
                <a16:creationId xmlns:a16="http://schemas.microsoft.com/office/drawing/2014/main" id="{0ECF316F-1D7D-96EC-9521-B72A08DC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2" y="3697372"/>
            <a:ext cx="5120638" cy="31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2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Uitvoering van de monitoring: B. Noordzee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r>
              <a:rPr lang="nl-NL" dirty="0"/>
              <a:t>Monitoring van natuur op de Noordzee:</a:t>
            </a:r>
          </a:p>
          <a:p>
            <a:r>
              <a:rPr lang="nl-NL" dirty="0"/>
              <a:t>1. Natura 2000: beschermde soorten en habitats</a:t>
            </a:r>
          </a:p>
          <a:p>
            <a:endParaRPr lang="nl-NL" dirty="0"/>
          </a:p>
          <a:p>
            <a:r>
              <a:rPr lang="nl-NL" dirty="0"/>
              <a:t>2. Kaderrichtlijn mariene Strategie (KRM): biodiversiteit</a:t>
            </a:r>
          </a:p>
          <a:p>
            <a:endParaRPr lang="nl-NL" dirty="0"/>
          </a:p>
          <a:p>
            <a:r>
              <a:rPr lang="nl-NL" dirty="0"/>
              <a:t>3. Monitoring en Onderzoek Natuurversterking en Soortenbescherming (MONS): ecologische draagkracht</a:t>
            </a:r>
          </a:p>
          <a:p>
            <a:endParaRPr lang="nl-NL" dirty="0"/>
          </a:p>
          <a:p>
            <a:r>
              <a:rPr lang="nl-NL" dirty="0"/>
              <a:t>4. Projectmonitoring: Maasvlakte-2, Wind op zee,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3AF120-36B0-D79B-B1B4-B80BC3FF8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151" y="4957005"/>
            <a:ext cx="2144044" cy="142544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A3FD3EF-EA78-8191-EB2D-630EEBBF3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211" y="1672776"/>
            <a:ext cx="2623984" cy="153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Wat wordt er gemonitord?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r>
              <a:rPr lang="nl-NL" dirty="0"/>
              <a:t>Europees wettelijke verplichting om te monitoren aan o.a.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Zoogdieren </a:t>
            </a:r>
            <a:r>
              <a:rPr lang="nl-NL" sz="2000" dirty="0"/>
              <a:t>(bijv. vleermuizen, otter, bruinvis, noordse woelmuis)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Weekdieren </a:t>
            </a:r>
            <a:r>
              <a:rPr lang="nl-NL" sz="2000" dirty="0"/>
              <a:t>(2 soorten zeggekorfslakken)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Insecten </a:t>
            </a:r>
            <a:r>
              <a:rPr lang="nl-NL" sz="2000" dirty="0"/>
              <a:t>(bijv. libellen, vlinders, roofkevers)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Vissen </a:t>
            </a:r>
            <a:r>
              <a:rPr lang="nl-NL" sz="2000" dirty="0"/>
              <a:t>(bijv. prikken, zalm, fint, elft, modderkruipers)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Amfibieën </a:t>
            </a:r>
            <a:r>
              <a:rPr lang="nl-NL" sz="2000" dirty="0"/>
              <a:t>(padden en salamander)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Vogels </a:t>
            </a:r>
            <a:r>
              <a:rPr lang="nl-NL" sz="2000" dirty="0"/>
              <a:t>(vele soorten vogels)</a:t>
            </a: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Habitats </a:t>
            </a:r>
            <a:r>
              <a:rPr lang="nl-NL" sz="2000" dirty="0"/>
              <a:t>(bijv. vennen, duinbossen, trilvenen, riffen in zee)</a:t>
            </a:r>
            <a:endParaRPr lang="nl-NL" dirty="0"/>
          </a:p>
          <a:p>
            <a:r>
              <a:rPr lang="nl-NL" dirty="0">
                <a:hlinkClick r:id="rId3"/>
              </a:rPr>
              <a:t>www.natura2000.nl</a:t>
            </a:r>
            <a:r>
              <a:rPr lang="nl-NL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F9DE6B-CF19-1D2A-32B5-8D3B89EA3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892" y="2838544"/>
            <a:ext cx="2437786" cy="19502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FC0D6AE-E26F-B101-9919-8520C5DB52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42" y="5332645"/>
            <a:ext cx="1614457" cy="121084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58ACE3-9CF1-EC1F-6E0F-74456D8C19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63" y="511674"/>
            <a:ext cx="2265515" cy="150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42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0923588" cy="728171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Beheer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van data</a:t>
            </a:r>
            <a:endParaRPr lang="nl-N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>
            <a:normAutofit/>
          </a:bodyPr>
          <a:lstStyle/>
          <a:p>
            <a:r>
              <a:rPr lang="nl-NL" sz="2300" dirty="0"/>
              <a:t>Monitoring gegevens worden op vele plekken opgeslagen </a:t>
            </a:r>
          </a:p>
          <a:p>
            <a:r>
              <a:rPr lang="nl-NL" sz="1600" dirty="0"/>
              <a:t>NDFF, Projectmonitoring, Informatiehuis marien, Informatiehuis water, universiteiten, </a:t>
            </a:r>
            <a:r>
              <a:rPr lang="nl-NL" sz="1600" dirty="0" err="1"/>
              <a:t>etc</a:t>
            </a:r>
            <a:endParaRPr lang="nl-NL" sz="1600" dirty="0"/>
          </a:p>
          <a:p>
            <a:r>
              <a:rPr lang="nl-NL" sz="2300" dirty="0"/>
              <a:t>Streven: zoveel als mogelijk in Nationale Databank Flora en Fauna </a:t>
            </a:r>
          </a:p>
          <a:p>
            <a:r>
              <a:rPr lang="nl-NL" sz="2300" dirty="0"/>
              <a:t>- NDFF bundelt, uniformeert en valideert natuurgegevens,</a:t>
            </a:r>
          </a:p>
          <a:p>
            <a:r>
              <a:rPr lang="nl-NL" sz="2300" dirty="0"/>
              <a:t>- verspreiding van planten- en diersoorten,</a:t>
            </a:r>
          </a:p>
          <a:p>
            <a:r>
              <a:rPr lang="nl-NL" sz="2300" dirty="0"/>
              <a:t>- ruim 150 miljoen waarnemingen in de NDFF opgeslagen.</a:t>
            </a:r>
          </a:p>
          <a:p>
            <a:r>
              <a:rPr lang="nl-NL" sz="2300" dirty="0"/>
              <a:t>CBS: analyse van gegevens, trends, en aanvullend onderzoek (bv lacunekaarten per soort)</a:t>
            </a:r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99" y="5650523"/>
            <a:ext cx="1719012" cy="114177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666" y="5641634"/>
            <a:ext cx="1824616" cy="119429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37" y="5631130"/>
            <a:ext cx="1766049" cy="117663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9C03661-0FA7-121C-E77A-3800220C1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41" y="5641634"/>
            <a:ext cx="1766049" cy="117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6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2D5F29-3ED1-74DC-FDA6-0E16725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730439"/>
            <a:ext cx="11227662" cy="728171"/>
          </a:xfrm>
        </p:spPr>
        <p:txBody>
          <a:bodyPr>
            <a:normAutofit/>
          </a:bodyPr>
          <a:lstStyle/>
          <a:p>
            <a:r>
              <a:rPr lang="nl-NL" sz="2400" b="1" dirty="0">
                <a:solidFill>
                  <a:schemeClr val="accent5">
                    <a:lumMod val="50000"/>
                  </a:schemeClr>
                </a:solidFill>
              </a:rPr>
              <a:t>Voorbeeld 1: Monitoring van habitats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en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bijbehorende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vegetatie</a:t>
            </a:r>
            <a:endParaRPr lang="nl-NL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87261C-3E7A-4A42-5C9C-7A236D936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1780686"/>
            <a:ext cx="10922000" cy="44407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EU </a:t>
            </a:r>
            <a:r>
              <a:rPr lang="en-US" sz="2200" dirty="0" err="1"/>
              <a:t>verplichting</a:t>
            </a:r>
            <a:r>
              <a:rPr lang="en-US" sz="2200" dirty="0"/>
              <a:t>: </a:t>
            </a:r>
            <a:r>
              <a:rPr lang="en-US" sz="2200" dirty="0" err="1"/>
              <a:t>behouden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monitoring van </a:t>
            </a:r>
            <a:r>
              <a:rPr lang="en-US" sz="2200" dirty="0" err="1"/>
              <a:t>structuur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functie</a:t>
            </a:r>
            <a:r>
              <a:rPr lang="en-US" sz="2200" dirty="0"/>
              <a:t> van </a:t>
            </a:r>
            <a:r>
              <a:rPr lang="en-US" sz="2200" dirty="0" err="1"/>
              <a:t>habitattypes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Vegetatiekartering</a:t>
            </a:r>
            <a:r>
              <a:rPr lang="en-US" sz="2200" dirty="0"/>
              <a:t>; </a:t>
            </a:r>
            <a:r>
              <a:rPr lang="en-US" sz="2200" dirty="0" err="1"/>
              <a:t>moeilijk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</a:t>
            </a:r>
            <a:r>
              <a:rPr lang="en-US" sz="2200" dirty="0" err="1"/>
              <a:t>kostbaar</a:t>
            </a:r>
            <a:endParaRPr lang="en-US" sz="2200" dirty="0"/>
          </a:p>
          <a:p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6F4417-7E77-DFFB-5030-F66CE9C7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C5CCF2-89BC-A3D5-B2C1-CEA87F8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F494F-DEBF-7476-4B3B-6A2DC6D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77" y="4959910"/>
            <a:ext cx="2466975" cy="18478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4636841"/>
            <a:ext cx="3538164" cy="217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65582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2" id="{B75260FE-2EAD-C845-9465-7A53AD5EA4C0}" vid="{086D63FA-4011-EE46-AE69-53A92F95C1B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e8742b1-c3cb-4378-aa64-33684c4b490a" ContentTypeId="0x0101008BBFF960507043A698762B5161B7A80200A02288072B7A431095D859DDC0BF7382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8BBFF960507043A698762B5161B7A80200A02288072B7A431095D859DDC0BF738200D2BF26A7C5AB7348BC99E26E43216081" ma:contentTypeVersion="26" ma:contentTypeDescription="" ma:contentTypeScope="" ma:versionID="6a2ef205732868014a0e11c1a274d4be">
  <xsd:schema xmlns:xsd="http://www.w3.org/2001/XMLSchema" xmlns:xs="http://www.w3.org/2001/XMLSchema" xmlns:p="http://schemas.microsoft.com/office/2006/metadata/properties" xmlns:ns2="b74be9d0-744f-40c0-ac69-73a07a8fd844" xmlns:ns3="b938235c-ea95-46ce-ab4b-7c0300306693" targetNamespace="http://schemas.microsoft.com/office/2006/metadata/properties" ma:root="true" ma:fieldsID="9556e5be64ad86cbf4cbc81c18708ae4" ns2:_="" ns3:_="">
    <xsd:import namespace="b74be9d0-744f-40c0-ac69-73a07a8fd844"/>
    <xsd:import namespace="b938235c-ea95-46ce-ab4b-7c0300306693"/>
    <xsd:element name="properties">
      <xsd:complexType>
        <xsd:sequence>
          <xsd:element name="documentManagement">
            <xsd:complexType>
              <xsd:all>
                <xsd:element ref="ns3:UsedCbsCategorie" minOccurs="0"/>
                <xsd:element ref="ns3:UsedCbsOndernemingsTrefwoorden" minOccurs="0"/>
                <xsd:element ref="ns3:VergaderDatum" minOccurs="0"/>
                <xsd:element ref="ns3:PublicatieDatum" minOccurs="0"/>
                <xsd:element ref="ns2:TaxCatchAll" minOccurs="0"/>
                <xsd:element ref="ns2:TaxCatchAllLabel" minOccurs="0"/>
                <xsd:element ref="ns2:g23705cfe14e4ff3b444105588ed2ce0" minOccurs="0"/>
                <xsd:element ref="ns2:g23705cfe14e4ff3b444105588ed2ce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be9d0-744f-40c0-ac69-73a07a8fd84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atch-all-kolom van taxonomie" ma:description="" ma:hidden="true" ma:list="{ed0bcd80-6dc3-4ee2-979e-186d5ce964f2}" ma:internalName="TaxCatchAll" ma:showField="CatchAllData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Catch-all-kolom van taxonomie1" ma:description="" ma:hidden="true" ma:list="{ed0bcd80-6dc3-4ee2-979e-186d5ce964f2}" ma:internalName="TaxCatchAllLabel" ma:readOnly="true" ma:showField="CatchAllDataLabel" ma:web="15ce9604-6fe0-410a-b38c-87b94dd3b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23705cfe14e4ff3b444105588ed2ce0" ma:index="14" ma:taxonomy="true" ma:internalName="g23705cfe14e4ff3b444105588ed2ce0" ma:taxonomyFieldName="CbsCategorie" ma:displayName="Categorie" ma:fieldId="{023705cf-e14e-4ff3-b444-105588ed2ce0}" ma:sspId="ee8742b1-c3cb-4378-aa64-33684c4b490a" ma:termSetId="2f456da4-0526-4405-958a-772731a49f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3705cfe14e4ff3b444105588ed2ce1" ma:index="16" nillable="true" ma:taxonomy="true" ma:internalName="g23705cfe14e4ff3b444105588ed2ce1" ma:taxonomyFieldName="CbsOndernemingsTrefwoorden" ma:displayName="Ondernemingstrefwoorden" ma:fieldId="{023705cf-e14e-4ff3-b444-105588ed2ce1}" ma:taxonomyMulti="true" ma:sspId="ee8742b1-c3cb-4378-aa64-33684c4b490a" ma:termSetId="bd692f68-2805-4cda-b2b5-649d75cfaf2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8235c-ea95-46ce-ab4b-7c0300306693" elementFormDefault="qualified">
    <xsd:import namespace="http://schemas.microsoft.com/office/2006/documentManagement/types"/>
    <xsd:import namespace="http://schemas.microsoft.com/office/infopath/2007/PartnerControls"/>
    <xsd:element name="UsedCbsCategorie" ma:index="3" nillable="true" ma:displayName="Categorie" ma:description="A hidden fields which holds all the categorie terms currently in use, so that it can be used in keyfilters" ma:hidden="true" ma:internalName="UsedCbsCategori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UsedCbsOndernemingsTrefwoorden" ma:index="5" nillable="true" ma:displayName="Ondernemingstrefwoorden" ma:description="A hidden fields which holds all the trefwoorden/tag terms currently in use, so that it can be used in keyfilters" ma:hidden="true" ma:internalName="UsedCbsOndernemingsTrefwoorde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/>
                </xsd:simpleType>
              </xsd:element>
            </xsd:sequence>
          </xsd:extension>
        </xsd:complexContent>
      </xsd:complexType>
    </xsd:element>
    <xsd:element name="VergaderDatum" ma:index="6" nillable="true" ma:displayName="Vergaderdatum" ma:format="DateOnly" ma:indexed="true" ma:internalName="VergaderDatum">
      <xsd:simpleType>
        <xsd:restriction base="dms:DateTime"/>
      </xsd:simpleType>
    </xsd:element>
    <xsd:element name="PublicatieDatum" ma:index="7" nillable="true" ma:displayName="Publicatiedatum" ma:format="DateOnly" ma:internalName="PublicatieDatum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23705cfe14e4ff3b444105588ed2ce1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391a370b-084e-4a47-ac89-698577afd154</TermId>
        </TermInfo>
      </Terms>
    </g23705cfe14e4ff3b444105588ed2ce1>
    <TaxCatchAll xmlns="b74be9d0-744f-40c0-ac69-73a07a8fd844">
      <Value>580</Value>
      <Value>385</Value>
    </TaxCatchAll>
    <g23705cfe14e4ff3b444105588ed2ce0 xmlns="b74be9d0-744f-40c0-ac69-73a07a8fd8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Presentaties en lezingen</TermName>
          <TermId xmlns="http://schemas.microsoft.com/office/infopath/2007/PartnerControls">1deed29c-1b26-4363-80d0-2eadc444fadb</TermId>
        </TermInfo>
      </Terms>
    </g23705cfe14e4ff3b444105588ed2ce0>
    <UsedCbsCategorie xmlns="b938235c-ea95-46ce-ab4b-7c0300306693"/>
    <PublicatieDatum xmlns="b938235c-ea95-46ce-ab4b-7c0300306693" xsi:nil="true"/>
    <VergaderDatum xmlns="b938235c-ea95-46ce-ab4b-7c0300306693" xsi:nil="true"/>
    <UsedCbsOndernemingsTrefwoorden xmlns="b938235c-ea95-46ce-ab4b-7c0300306693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D5434D-6AD5-43CC-8032-70F2BD0A175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6011D4DC-8434-49D1-A3C9-165FC48DE2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be9d0-744f-40c0-ac69-73a07a8fd844"/>
    <ds:schemaRef ds:uri="b938235c-ea95-46ce-ab4b-7c03003066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226FF5-C85D-4DA7-9432-1F44E25D183D}">
  <ds:schemaRefs>
    <ds:schemaRef ds:uri="http://schemas.openxmlformats.org/package/2006/metadata/core-properties"/>
    <ds:schemaRef ds:uri="b74be9d0-744f-40c0-ac69-73a07a8fd84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b938235c-ea95-46ce-ab4b-7c030030669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F521460-8FC7-4E7D-8DA1-C1BDAB36DD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cd88dc2-102c-473d-aa45-6161565a3617}" enabled="1" method="Standard" siteId="{1321633e-f6b9-44e2-a44f-59b9d264ecb7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LNV - Sjabloon 16x9 Lichtblauw</Template>
  <TotalTime>0</TotalTime>
  <Words>770</Words>
  <Application>Microsoft Office PowerPoint</Application>
  <PresentationFormat>Breedbeeld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Rijkshuisstijl Violet</vt:lpstr>
      <vt:lpstr>Monitoring van de Nederlandse natuur  Green deal workshop Expert sessie </vt:lpstr>
      <vt:lpstr>Inhoud</vt:lpstr>
      <vt:lpstr>PowerPoint-presentatie</vt:lpstr>
      <vt:lpstr>Natuurbeleid en natuurmonitoring</vt:lpstr>
      <vt:lpstr>Uitvoering van de monitoring: A. Land</vt:lpstr>
      <vt:lpstr>Uitvoering van de monitoring: B. Noordzee</vt:lpstr>
      <vt:lpstr>Wat wordt er gemonitord?</vt:lpstr>
      <vt:lpstr>Beheer van data</vt:lpstr>
      <vt:lpstr>Voorbeeld 1: Monitoring van habitats en bijbehorende vegetatie</vt:lpstr>
      <vt:lpstr>Voorbeeld 2: Monitoring van zeevogels</vt:lpstr>
      <vt:lpstr>Versterken van monitoring van natuur</vt:lpstr>
      <vt:lpstr>Aandachtspunten in huidig monitoringsysteem</vt:lpstr>
      <vt:lpstr>Aanvullende eisen vanuit Europese Commissie</vt:lpstr>
      <vt:lpstr>Conclusie</vt:lpstr>
    </vt:vector>
  </TitlesOfParts>
  <Manager/>
  <Company>Ministerie van Economische Zaken en Klimaat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  Earth Observation for biodiversity and water management</dc:title>
  <dc:creator>Heslenfeld, drs. ing. P.G.A. (Peter)</dc:creator>
  <cp:lastModifiedBy>Kagie-M. Schreuder, M.S. M. (Marian)</cp:lastModifiedBy>
  <cp:revision>35</cp:revision>
  <dcterms:created xsi:type="dcterms:W3CDTF">2023-02-10T07:20:33Z</dcterms:created>
  <dcterms:modified xsi:type="dcterms:W3CDTF">2023-04-03T07:21:27Z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Rijkshuisstijl Violet:5</vt:lpwstr>
  </property>
  <property fmtid="{D5CDD505-2E9C-101B-9397-08002B2CF9AE}" pid="3" name="ClassificationContentMarkingFooterText">
    <vt:lpwstr>Intern gebruik</vt:lpwstr>
  </property>
  <property fmtid="{D5CDD505-2E9C-101B-9397-08002B2CF9AE}" pid="4" name="ContentTypeId">
    <vt:lpwstr>0x0101008BBFF960507043A698762B5161B7A80200A02288072B7A431095D859DDC0BF738200D2BF26A7C5AB7348BC99E26E43216081</vt:lpwstr>
  </property>
  <property fmtid="{D5CDD505-2E9C-101B-9397-08002B2CF9AE}" pid="5" name="CbsCategorie">
    <vt:lpwstr>580;#Presentaties en lezingen|1deed29c-1b26-4363-80d0-2eadc444fadb</vt:lpwstr>
  </property>
  <property fmtid="{D5CDD505-2E9C-101B-9397-08002B2CF9AE}" pid="6" name="CbsOndernemingsTrefwoorden">
    <vt:lpwstr>385;#Presentatie|391a370b-084e-4a47-ac89-698577afd154</vt:lpwstr>
  </property>
</Properties>
</file>